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1" roundtripDataSignature="AMtx7mi6aZaUfLRcpiOiguX1Si/QD1OM1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slide" Target="slides/slide76.xml"/><Relationship Id="rId81"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 name="Google Shape;662;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1" name="Google Shape;731;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2" name="Google Shape;732;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5" name="Google Shape;78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6" name="Google Shape;786;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2" name="Google Shape;802;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3" name="Google Shape;803;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7" name="Google Shape;817;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8" name="Google Shape;818;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3" name="Google Shape;833;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 name="Google Shape;850;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5" name="Google Shape;865;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1" name="Google Shape;881;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7" name="Google Shape;897;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8" name="Google Shape;898;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3" name="Google Shape;913;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4" name="Google Shape;914;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8" name="Google Shape;928;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9" name="Google Shape;929;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5" name="Google Shape;945;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6" name="Google Shape;946;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0" name="Google Shape;960;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1" name="Google Shape;961;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6" name="Google Shape;976;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 name="Google Shape;977;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1" name="Google Shape;991;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2" name="Google Shape;992;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7" name="Google Shape;1007;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3" name="Google Shape;1023;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4" name="Google Shape;1024;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9" name="Google Shape;1039;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5" name="Google Shape;1055;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0" name="Google Shape;1070;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1" name="Google Shape;1071;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5" name="Google Shape;1085;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1" name="Google Shape;1101;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2" name="Google Shape;1102;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6" name="Google Shape;1116;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7" name="Google Shape;1117;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2" name="Google Shape;1132;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3" name="Google Shape;1133;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8" name="Google Shape;1148;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9" name="Google Shape;1149;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4" name="Google Shape;1164;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5" name="Google Shape;1165;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0" name="Google Shape;1180;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1" name="Google Shape;1181;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6" name="Google Shape;1196;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7" name="Google Shape;1197;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1" name="Google Shape;1211;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2" name="Google Shape;1212;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7" name="Google Shape;1227;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1" name="Google Shape;1241;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2" name="Google Shape;1242;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6" name="Google Shape;1256;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7" name="Google Shape;1257;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1" name="Google Shape;1271;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2" name="Google Shape;1272;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7" name="Google Shape;1287;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8" name="Google Shape;1288;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3" name="Google Shape;1303;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4" name="Google Shape;1304;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9" name="Google Shape;1319;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0" name="Google Shape;1320;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5" name="Shape 15"/>
        <p:cNvGrpSpPr/>
        <p:nvPr/>
      </p:nvGrpSpPr>
      <p:grpSpPr>
        <a:xfrm>
          <a:off x="0" y="0"/>
          <a:ext cx="0" cy="0"/>
          <a:chOff x="0" y="0"/>
          <a:chExt cx="0" cy="0"/>
        </a:xfrm>
      </p:grpSpPr>
      <p:sp>
        <p:nvSpPr>
          <p:cNvPr id="16" name="Google Shape;16;p7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7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2" name="Shape 72"/>
        <p:cNvGrpSpPr/>
        <p:nvPr/>
      </p:nvGrpSpPr>
      <p:grpSpPr>
        <a:xfrm>
          <a:off x="0" y="0"/>
          <a:ext cx="0" cy="0"/>
          <a:chOff x="0" y="0"/>
          <a:chExt cx="0" cy="0"/>
        </a:xfrm>
      </p:grpSpPr>
      <p:sp>
        <p:nvSpPr>
          <p:cNvPr id="73" name="Google Shape;73;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8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type="vertTitleAndTx">
  <p:cSld name="VERTICAL_TITLE_AND_VERTICAL_TEXT">
    <p:spTree>
      <p:nvGrpSpPr>
        <p:cNvPr id="78" name="Shape 78"/>
        <p:cNvGrpSpPr/>
        <p:nvPr/>
      </p:nvGrpSpPr>
      <p:grpSpPr>
        <a:xfrm>
          <a:off x="0" y="0"/>
          <a:ext cx="0" cy="0"/>
          <a:chOff x="0" y="0"/>
          <a:chExt cx="0" cy="0"/>
        </a:xfrm>
      </p:grpSpPr>
      <p:sp>
        <p:nvSpPr>
          <p:cNvPr id="79" name="Google Shape;79;p8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8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1" name="Shape 21"/>
        <p:cNvGrpSpPr/>
        <p:nvPr/>
      </p:nvGrpSpPr>
      <p:grpSpPr>
        <a:xfrm>
          <a:off x="0" y="0"/>
          <a:ext cx="0" cy="0"/>
          <a:chOff x="0" y="0"/>
          <a:chExt cx="0" cy="0"/>
        </a:xfrm>
      </p:grpSpPr>
      <p:sp>
        <p:nvSpPr>
          <p:cNvPr id="22" name="Google Shape;22;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7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27" name="Shape 27"/>
        <p:cNvGrpSpPr/>
        <p:nvPr/>
      </p:nvGrpSpPr>
      <p:grpSpPr>
        <a:xfrm>
          <a:off x="0" y="0"/>
          <a:ext cx="0" cy="0"/>
          <a:chOff x="0" y="0"/>
          <a:chExt cx="0" cy="0"/>
        </a:xfrm>
      </p:grpSpPr>
      <p:sp>
        <p:nvSpPr>
          <p:cNvPr id="28" name="Google Shape;28;p8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8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33" name="Shape 33"/>
        <p:cNvGrpSpPr/>
        <p:nvPr/>
      </p:nvGrpSpPr>
      <p:grpSpPr>
        <a:xfrm>
          <a:off x="0" y="0"/>
          <a:ext cx="0" cy="0"/>
          <a:chOff x="0" y="0"/>
          <a:chExt cx="0" cy="0"/>
        </a:xfrm>
      </p:grpSpPr>
      <p:sp>
        <p:nvSpPr>
          <p:cNvPr id="34" name="Google Shape;34;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8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8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0" name="Shape 40"/>
        <p:cNvGrpSpPr/>
        <p:nvPr/>
      </p:nvGrpSpPr>
      <p:grpSpPr>
        <a:xfrm>
          <a:off x="0" y="0"/>
          <a:ext cx="0" cy="0"/>
          <a:chOff x="0" y="0"/>
          <a:chExt cx="0" cy="0"/>
        </a:xfrm>
      </p:grpSpPr>
      <p:sp>
        <p:nvSpPr>
          <p:cNvPr id="41" name="Google Shape;41;p8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8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8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8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8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49" name="Shape 49"/>
        <p:cNvGrpSpPr/>
        <p:nvPr/>
      </p:nvGrpSpPr>
      <p:grpSpPr>
        <a:xfrm>
          <a:off x="0" y="0"/>
          <a:ext cx="0" cy="0"/>
          <a:chOff x="0" y="0"/>
          <a:chExt cx="0" cy="0"/>
        </a:xfrm>
      </p:grpSpPr>
      <p:sp>
        <p:nvSpPr>
          <p:cNvPr id="50" name="Google Shape;50;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4" name="Shape 54"/>
        <p:cNvGrpSpPr/>
        <p:nvPr/>
      </p:nvGrpSpPr>
      <p:grpSpPr>
        <a:xfrm>
          <a:off x="0" y="0"/>
          <a:ext cx="0" cy="0"/>
          <a:chOff x="0" y="0"/>
          <a:chExt cx="0" cy="0"/>
        </a:xfrm>
      </p:grpSpPr>
      <p:sp>
        <p:nvSpPr>
          <p:cNvPr id="55" name="Google Shape;55;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58" name="Shape 58"/>
        <p:cNvGrpSpPr/>
        <p:nvPr/>
      </p:nvGrpSpPr>
      <p:grpSpPr>
        <a:xfrm>
          <a:off x="0" y="0"/>
          <a:ext cx="0" cy="0"/>
          <a:chOff x="0" y="0"/>
          <a:chExt cx="0" cy="0"/>
        </a:xfrm>
      </p:grpSpPr>
      <p:sp>
        <p:nvSpPr>
          <p:cNvPr id="59" name="Google Shape;59;p8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8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8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65" name="Shape 65"/>
        <p:cNvGrpSpPr/>
        <p:nvPr/>
      </p:nvGrpSpPr>
      <p:grpSpPr>
        <a:xfrm>
          <a:off x="0" y="0"/>
          <a:ext cx="0" cy="0"/>
          <a:chOff x="0" y="0"/>
          <a:chExt cx="0" cy="0"/>
        </a:xfrm>
      </p:grpSpPr>
      <p:sp>
        <p:nvSpPr>
          <p:cNvPr id="66" name="Google Shape;66;p8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86"/>
          <p:cNvSpPr/>
          <p:nvPr>
            <p:ph idx="2" type="pic"/>
          </p:nvPr>
        </p:nvSpPr>
        <p:spPr>
          <a:xfrm>
            <a:off x="5183188" y="987425"/>
            <a:ext cx="6172200" cy="4873625"/>
          </a:xfrm>
          <a:prstGeom prst="rect">
            <a:avLst/>
          </a:prstGeom>
          <a:noFill/>
          <a:ln>
            <a:noFill/>
          </a:ln>
        </p:spPr>
      </p:sp>
      <p:sp>
        <p:nvSpPr>
          <p:cNvPr id="68" name="Google Shape;68;p8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7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4.png"/><Relationship Id="rId11" Type="http://schemas.openxmlformats.org/officeDocument/2006/relationships/image" Target="../media/image2.png"/><Relationship Id="rId10" Type="http://schemas.openxmlformats.org/officeDocument/2006/relationships/image" Target="../media/image8.png"/><Relationship Id="rId9" Type="http://schemas.openxmlformats.org/officeDocument/2006/relationships/image" Target="../media/image3.png"/><Relationship Id="rId5" Type="http://schemas.openxmlformats.org/officeDocument/2006/relationships/image" Target="../media/image15.png"/><Relationship Id="rId6" Type="http://schemas.openxmlformats.org/officeDocument/2006/relationships/image" Target="../media/image6.png"/><Relationship Id="rId7" Type="http://schemas.openxmlformats.org/officeDocument/2006/relationships/image" Target="../media/image10.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22.png"/><Relationship Id="rId7" Type="http://schemas.openxmlformats.org/officeDocument/2006/relationships/image" Target="../media/image3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32.jpg"/><Relationship Id="rId7" Type="http://schemas.openxmlformats.org/officeDocument/2006/relationships/image" Target="../media/image2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2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3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37.jpg"/><Relationship Id="rId7" Type="http://schemas.openxmlformats.org/officeDocument/2006/relationships/image" Target="../media/image3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4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5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4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hyperlink" Target="http://arduino.cc/" TargetMode="External"/><Relationship Id="rId7" Type="http://schemas.openxmlformats.org/officeDocument/2006/relationships/hyperlink" Target="https://www.arduino.cc/en/Main/Softwar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hyperlink" Target="https://www.tinkercad.com/"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3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6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b="0" l="0" r="0" t="0"/>
          <a:stretch/>
        </p:blipFill>
        <p:spPr>
          <a:xfrm>
            <a:off x="0" y="0"/>
            <a:ext cx="12191999" cy="6858000"/>
          </a:xfrm>
          <a:prstGeom prst="rect">
            <a:avLst/>
          </a:prstGeom>
          <a:noFill/>
          <a:ln>
            <a:noFill/>
          </a:ln>
        </p:spPr>
      </p:pic>
      <p:pic>
        <p:nvPicPr>
          <p:cNvPr id="90" name="Google Shape;90;p1"/>
          <p:cNvPicPr preferRelativeResize="0"/>
          <p:nvPr/>
        </p:nvPicPr>
        <p:blipFill rotWithShape="1">
          <a:blip r:embed="rId4">
            <a:alphaModFix amt="14000"/>
          </a:blip>
          <a:srcRect b="0" l="0" r="0" t="0"/>
          <a:stretch/>
        </p:blipFill>
        <p:spPr>
          <a:xfrm>
            <a:off x="0" y="0"/>
            <a:ext cx="12192000" cy="6858000"/>
          </a:xfrm>
          <a:prstGeom prst="rect">
            <a:avLst/>
          </a:prstGeom>
          <a:noFill/>
          <a:ln>
            <a:noFill/>
          </a:ln>
          <a:effectLst>
            <a:outerShdw blurRad="50800" rotWithShape="0" algn="ctr" dir="5400000" dist="50800">
              <a:srgbClr val="000000">
                <a:alpha val="0"/>
              </a:srgbClr>
            </a:outerShdw>
          </a:effectLst>
        </p:spPr>
      </p:pic>
      <p:pic>
        <p:nvPicPr>
          <p:cNvPr id="91" name="Google Shape;91;p1"/>
          <p:cNvPicPr preferRelativeResize="0"/>
          <p:nvPr/>
        </p:nvPicPr>
        <p:blipFill rotWithShape="1">
          <a:blip r:embed="rId5">
            <a:alphaModFix/>
          </a:blip>
          <a:srcRect b="0" l="0" r="0" t="0"/>
          <a:stretch/>
        </p:blipFill>
        <p:spPr>
          <a:xfrm>
            <a:off x="8531290" y="1132130"/>
            <a:ext cx="1648409" cy="427365"/>
          </a:xfrm>
          <a:prstGeom prst="rect">
            <a:avLst/>
          </a:prstGeom>
          <a:noFill/>
          <a:ln>
            <a:noFill/>
          </a:ln>
        </p:spPr>
      </p:pic>
      <p:pic>
        <p:nvPicPr>
          <p:cNvPr id="92" name="Google Shape;92;p1"/>
          <p:cNvPicPr preferRelativeResize="0"/>
          <p:nvPr/>
        </p:nvPicPr>
        <p:blipFill rotWithShape="1">
          <a:blip r:embed="rId6">
            <a:alphaModFix/>
          </a:blip>
          <a:srcRect b="0" l="0" r="0" t="0"/>
          <a:stretch/>
        </p:blipFill>
        <p:spPr>
          <a:xfrm>
            <a:off x="240417" y="4779072"/>
            <a:ext cx="4053843" cy="553120"/>
          </a:xfrm>
          <a:prstGeom prst="rect">
            <a:avLst/>
          </a:prstGeom>
          <a:noFill/>
          <a:ln>
            <a:noFill/>
          </a:ln>
        </p:spPr>
      </p:pic>
      <p:pic>
        <p:nvPicPr>
          <p:cNvPr id="93" name="Google Shape;93;p1"/>
          <p:cNvPicPr preferRelativeResize="0"/>
          <p:nvPr/>
        </p:nvPicPr>
        <p:blipFill rotWithShape="1">
          <a:blip r:embed="rId7">
            <a:alphaModFix/>
          </a:blip>
          <a:srcRect b="0" l="0" r="0" t="0"/>
          <a:stretch/>
        </p:blipFill>
        <p:spPr>
          <a:xfrm>
            <a:off x="644098" y="449246"/>
            <a:ext cx="733425" cy="514350"/>
          </a:xfrm>
          <a:prstGeom prst="rect">
            <a:avLst/>
          </a:prstGeom>
          <a:noFill/>
          <a:ln>
            <a:noFill/>
          </a:ln>
        </p:spPr>
      </p:pic>
      <p:pic>
        <p:nvPicPr>
          <p:cNvPr id="94" name="Google Shape;94;p1"/>
          <p:cNvPicPr preferRelativeResize="0"/>
          <p:nvPr/>
        </p:nvPicPr>
        <p:blipFill rotWithShape="1">
          <a:blip r:embed="rId8">
            <a:alphaModFix/>
          </a:blip>
          <a:srcRect b="0" l="0" r="0" t="0"/>
          <a:stretch/>
        </p:blipFill>
        <p:spPr>
          <a:xfrm>
            <a:off x="11511083" y="11399"/>
            <a:ext cx="671804" cy="4244718"/>
          </a:xfrm>
          <a:prstGeom prst="rect">
            <a:avLst/>
          </a:prstGeom>
          <a:noFill/>
          <a:ln>
            <a:noFill/>
          </a:ln>
        </p:spPr>
      </p:pic>
      <p:sp>
        <p:nvSpPr>
          <p:cNvPr id="95" name="Google Shape;95;p1"/>
          <p:cNvSpPr txBox="1"/>
          <p:nvPr/>
        </p:nvSpPr>
        <p:spPr>
          <a:xfrm>
            <a:off x="3556804" y="2375697"/>
            <a:ext cx="6445614" cy="1273618"/>
          </a:xfrm>
          <a:prstGeom prst="rect">
            <a:avLst/>
          </a:prstGeom>
          <a:noFill/>
          <a:ln>
            <a:noFill/>
          </a:ln>
        </p:spPr>
        <p:txBody>
          <a:bodyPr anchorCtr="0" anchor="t" bIns="45700" lIns="91425" spcFirstLastPara="1" rIns="91425" wrap="square" tIns="45700">
            <a:spAutoFit/>
          </a:bodyPr>
          <a:lstStyle/>
          <a:p>
            <a:pPr indent="0" lvl="0" marL="0" marR="0" rtl="0" algn="l">
              <a:lnSpc>
                <a:spcPct val="104545"/>
              </a:lnSpc>
              <a:spcBef>
                <a:spcPts val="0"/>
              </a:spcBef>
              <a:spcAft>
                <a:spcPts val="0"/>
              </a:spcAft>
              <a:buNone/>
            </a:pPr>
            <a:r>
              <a:rPr b="1" i="0" lang="pt-BR" sz="4400" u="none" cap="none" strike="noStrike">
                <a:solidFill>
                  <a:schemeClr val="lt1"/>
                </a:solidFill>
                <a:latin typeface="Arial"/>
                <a:ea typeface="Arial"/>
                <a:cs typeface="Arial"/>
                <a:sym typeface="Arial"/>
              </a:rPr>
              <a:t>Circuitos Microcontrolados</a:t>
            </a:r>
            <a:br>
              <a:rPr b="1" i="0" lang="pt-BR" sz="4400" u="none" cap="none" strike="noStrike">
                <a:solidFill>
                  <a:schemeClr val="lt1"/>
                </a:solidFill>
                <a:latin typeface="Arial"/>
                <a:ea typeface="Arial"/>
                <a:cs typeface="Arial"/>
                <a:sym typeface="Arial"/>
              </a:rPr>
            </a:br>
            <a:r>
              <a:rPr b="1" i="0" lang="pt-BR" sz="4400" u="none" cap="none" strike="noStrike">
                <a:solidFill>
                  <a:srgbClr val="17C3C7"/>
                </a:solidFill>
                <a:latin typeface="Arial"/>
                <a:ea typeface="Arial"/>
                <a:cs typeface="Arial"/>
                <a:sym typeface="Arial"/>
              </a:rPr>
              <a:t>(Aula 6)</a:t>
            </a:r>
            <a:endParaRPr/>
          </a:p>
        </p:txBody>
      </p:sp>
      <p:sp>
        <p:nvSpPr>
          <p:cNvPr id="96" name="Google Shape;96;p1"/>
          <p:cNvSpPr/>
          <p:nvPr/>
        </p:nvSpPr>
        <p:spPr>
          <a:xfrm>
            <a:off x="0" y="6629419"/>
            <a:ext cx="12192000" cy="228581"/>
          </a:xfrm>
          <a:prstGeom prst="rect">
            <a:avLst/>
          </a:prstGeom>
          <a:gradFill>
            <a:gsLst>
              <a:gs pos="0">
                <a:srgbClr val="12ACB1"/>
              </a:gs>
              <a:gs pos="100000">
                <a:srgbClr val="17C3C7"/>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97" name="Google Shape;97;p1"/>
          <p:cNvPicPr preferRelativeResize="0"/>
          <p:nvPr/>
        </p:nvPicPr>
        <p:blipFill rotWithShape="1">
          <a:blip r:embed="rId9">
            <a:alphaModFix/>
          </a:blip>
          <a:srcRect b="0" l="0" r="0" t="0"/>
          <a:stretch/>
        </p:blipFill>
        <p:spPr>
          <a:xfrm>
            <a:off x="5924350" y="454039"/>
            <a:ext cx="404970" cy="1099553"/>
          </a:xfrm>
          <a:prstGeom prst="rect">
            <a:avLst/>
          </a:prstGeom>
          <a:noFill/>
          <a:ln>
            <a:noFill/>
          </a:ln>
        </p:spPr>
      </p:pic>
      <p:pic>
        <p:nvPicPr>
          <p:cNvPr id="98" name="Google Shape;98;p1"/>
          <p:cNvPicPr preferRelativeResize="0"/>
          <p:nvPr/>
        </p:nvPicPr>
        <p:blipFill rotWithShape="1">
          <a:blip r:embed="rId10">
            <a:alphaModFix/>
          </a:blip>
          <a:srcRect b="0" l="0" r="0" t="0"/>
          <a:stretch/>
        </p:blipFill>
        <p:spPr>
          <a:xfrm>
            <a:off x="10002418" y="5534972"/>
            <a:ext cx="1627972" cy="465676"/>
          </a:xfrm>
          <a:prstGeom prst="rect">
            <a:avLst/>
          </a:prstGeom>
          <a:noFill/>
          <a:ln>
            <a:noFill/>
          </a:ln>
        </p:spPr>
      </p:pic>
      <p:sp>
        <p:nvSpPr>
          <p:cNvPr id="99" name="Google Shape;99;p1"/>
          <p:cNvSpPr/>
          <p:nvPr/>
        </p:nvSpPr>
        <p:spPr>
          <a:xfrm>
            <a:off x="2267339" y="2039575"/>
            <a:ext cx="7912360" cy="2530074"/>
          </a:xfrm>
          <a:prstGeom prst="rect">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0" name="Google Shape;100;p1"/>
          <p:cNvSpPr/>
          <p:nvPr/>
        </p:nvSpPr>
        <p:spPr>
          <a:xfrm>
            <a:off x="2793622" y="0"/>
            <a:ext cx="360125" cy="4170068"/>
          </a:xfrm>
          <a:prstGeom prst="rect">
            <a:avLst/>
          </a:prstGeom>
          <a:gradFill>
            <a:gsLst>
              <a:gs pos="0">
                <a:srgbClr val="12ACB1"/>
              </a:gs>
              <a:gs pos="100000">
                <a:srgbClr val="17C3C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01" name="Google Shape;101;p1"/>
          <p:cNvPicPr preferRelativeResize="0"/>
          <p:nvPr/>
        </p:nvPicPr>
        <p:blipFill rotWithShape="1">
          <a:blip r:embed="rId11">
            <a:alphaModFix/>
          </a:blip>
          <a:srcRect b="0" l="0" r="0" t="0"/>
          <a:stretch/>
        </p:blipFill>
        <p:spPr>
          <a:xfrm>
            <a:off x="10609888" y="393137"/>
            <a:ext cx="1133868" cy="1646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10"/>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265" name="Google Shape;265;p10"/>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266" name="Google Shape;266;p10"/>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67" name="Google Shape;267;p10"/>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268" name="Google Shape;268;p10"/>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269" name="Google Shape;269;p10"/>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270" name="Google Shape;270;p10"/>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71" name="Google Shape;271;p10"/>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272" name="Google Shape;272;p10"/>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10"/>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sp>
        <p:nvSpPr>
          <p:cNvPr id="274" name="Google Shape;274;p10"/>
          <p:cNvSpPr txBox="1"/>
          <p:nvPr/>
        </p:nvSpPr>
        <p:spPr>
          <a:xfrm>
            <a:off x="864358" y="1719829"/>
            <a:ext cx="10313987" cy="3880773"/>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lang="pt-BR" sz="2800">
                <a:solidFill>
                  <a:schemeClr val="dk1"/>
                </a:solidFill>
                <a:latin typeface="Calibri"/>
                <a:ea typeface="Calibri"/>
                <a:cs typeface="Calibri"/>
                <a:sym typeface="Calibri"/>
              </a:rPr>
              <a:t>Nos microcontroladores, existem basicamente dois tipos de memórias que são:</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Memória de Programa (não volátil);</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Memória de Dados (volátil);</a:t>
            </a:r>
            <a:endParaRPr sz="2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11"/>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281" name="Google Shape;281;p11"/>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282" name="Google Shape;282;p11"/>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3" name="Google Shape;283;p11"/>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284" name="Google Shape;284;p11"/>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285" name="Google Shape;285;p11"/>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286" name="Google Shape;286;p11"/>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7" name="Google Shape;287;p11"/>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288" name="Google Shape;288;p11"/>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11"/>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sp>
        <p:nvSpPr>
          <p:cNvPr id="290" name="Google Shape;290;p11"/>
          <p:cNvSpPr txBox="1"/>
          <p:nvPr/>
        </p:nvSpPr>
        <p:spPr>
          <a:xfrm>
            <a:off x="1057493" y="1850087"/>
            <a:ext cx="10189448" cy="3880773"/>
          </a:xfrm>
          <a:prstGeom prst="rect">
            <a:avLst/>
          </a:prstGeom>
          <a:solidFill>
            <a:schemeClr val="lt1"/>
          </a:solidFill>
          <a:ln>
            <a:noFill/>
          </a:ln>
        </p:spPr>
        <p:txBody>
          <a:bodyPr anchorCtr="0" anchor="t" bIns="45700" lIns="91425" spcFirstLastPara="1" rIns="91425" wrap="square" tIns="45700">
            <a:normAutofit lnSpcReduction="10000"/>
          </a:bodyPr>
          <a:lstStyle/>
          <a:p>
            <a:pPr indent="0" lvl="0" marL="0" marR="0" rtl="0" algn="just">
              <a:lnSpc>
                <a:spcPct val="90000"/>
              </a:lnSpc>
              <a:spcBef>
                <a:spcPts val="0"/>
              </a:spcBef>
              <a:spcAft>
                <a:spcPts val="0"/>
              </a:spcAft>
              <a:buClr>
                <a:schemeClr val="dk1"/>
              </a:buClr>
              <a:buSzPts val="2800"/>
              <a:buFont typeface="Arial"/>
              <a:buNone/>
            </a:pPr>
            <a:r>
              <a:rPr b="1" lang="pt-BR" sz="2800">
                <a:solidFill>
                  <a:schemeClr val="dk1"/>
                </a:solidFill>
                <a:latin typeface="Calibri"/>
                <a:ea typeface="Calibri"/>
                <a:cs typeface="Calibri"/>
                <a:sym typeface="Calibri"/>
              </a:rPr>
              <a:t>ROM (</a:t>
            </a:r>
            <a:r>
              <a:rPr b="1" i="1" lang="pt-BR" sz="2800">
                <a:solidFill>
                  <a:schemeClr val="dk1"/>
                </a:solidFill>
                <a:latin typeface="Calibri"/>
                <a:ea typeface="Calibri"/>
                <a:cs typeface="Calibri"/>
                <a:sym typeface="Calibri"/>
              </a:rPr>
              <a:t>Read Only Memory</a:t>
            </a:r>
            <a:r>
              <a:rPr b="1" lang="pt-BR" sz="2800">
                <a:solidFill>
                  <a:schemeClr val="dk1"/>
                </a:solidFill>
                <a:latin typeface="Calibri"/>
                <a:ea typeface="Calibri"/>
                <a:cs typeface="Calibri"/>
                <a:sym typeface="Calibri"/>
              </a:rPr>
              <a:t>):</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Memória somente de leitura, sendo gravada pelo  fabricante  do  componente  durante o processo  de  fabricação. É  utilizada  quando  se  tem grande  volume  de componentes, devido à redução do custo em função da escala. </a:t>
            </a:r>
            <a:endParaRPr/>
          </a:p>
          <a:p>
            <a:pPr indent="0" lvl="0" marL="0" marR="0" rtl="0" algn="just">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rPr b="1" lang="pt-BR" sz="2800">
                <a:solidFill>
                  <a:schemeClr val="dk1"/>
                </a:solidFill>
                <a:latin typeface="Calibri"/>
                <a:ea typeface="Calibri"/>
                <a:cs typeface="Calibri"/>
                <a:sym typeface="Calibri"/>
              </a:rPr>
              <a:t>PROM (</a:t>
            </a:r>
            <a:r>
              <a:rPr b="1" i="1" lang="pt-BR" sz="2800">
                <a:solidFill>
                  <a:schemeClr val="dk1"/>
                </a:solidFill>
                <a:latin typeface="Calibri"/>
                <a:ea typeface="Calibri"/>
                <a:cs typeface="Calibri"/>
                <a:sym typeface="Calibri"/>
              </a:rPr>
              <a:t>Programmable Read Only Memory</a:t>
            </a:r>
            <a:r>
              <a:rPr b="1" lang="pt-BR" sz="2800">
                <a:solidFill>
                  <a:schemeClr val="dk1"/>
                </a:solidFill>
                <a:latin typeface="Calibri"/>
                <a:ea typeface="Calibri"/>
                <a:cs typeface="Calibri"/>
                <a:sym typeface="Calibri"/>
              </a:rPr>
              <a:t>)</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Memória somente de leitura que pode ser programada em campo somente uma vez.</a:t>
            </a:r>
            <a:endParaRPr/>
          </a:p>
          <a:p>
            <a:pPr indent="0" lvl="0" marL="0" marR="0" rtl="0" algn="just">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12"/>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297" name="Google Shape;297;p12"/>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298" name="Google Shape;298;p12"/>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99" name="Google Shape;299;p12"/>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300" name="Google Shape;300;p12"/>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301" name="Google Shape;301;p12"/>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302" name="Google Shape;302;p12"/>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3" name="Google Shape;303;p12"/>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304" name="Google Shape;304;p12"/>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 name="Google Shape;305;p12"/>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sp>
        <p:nvSpPr>
          <p:cNvPr id="306" name="Google Shape;306;p12"/>
          <p:cNvSpPr txBox="1"/>
          <p:nvPr/>
        </p:nvSpPr>
        <p:spPr>
          <a:xfrm>
            <a:off x="876117" y="2142435"/>
            <a:ext cx="9725622" cy="3880773"/>
          </a:xfrm>
          <a:prstGeom prst="rect">
            <a:avLst/>
          </a:prstGeom>
          <a:solidFill>
            <a:schemeClr val="lt1"/>
          </a:solidFill>
          <a:ln>
            <a:noFill/>
          </a:ln>
        </p:spPr>
        <p:txBody>
          <a:bodyPr anchorCtr="0" anchor="t" bIns="45700" lIns="91425" spcFirstLastPara="1" rIns="91425" wrap="square" tIns="45700">
            <a:normAutofit fontScale="92500" lnSpcReduction="10000"/>
          </a:bodyPr>
          <a:lstStyle/>
          <a:p>
            <a:pPr indent="0" lvl="0" marL="0" marR="0" rtl="0" algn="just">
              <a:lnSpc>
                <a:spcPct val="90000"/>
              </a:lnSpc>
              <a:spcBef>
                <a:spcPts val="0"/>
              </a:spcBef>
              <a:spcAft>
                <a:spcPts val="0"/>
              </a:spcAft>
              <a:buClr>
                <a:schemeClr val="dk1"/>
              </a:buClr>
              <a:buSzPct val="100000"/>
              <a:buFont typeface="Arial"/>
              <a:buNone/>
            </a:pPr>
            <a:r>
              <a:rPr b="1" lang="pt-BR" sz="2800">
                <a:solidFill>
                  <a:schemeClr val="dk1"/>
                </a:solidFill>
                <a:latin typeface="Calibri"/>
                <a:ea typeface="Calibri"/>
                <a:cs typeface="Calibri"/>
                <a:sym typeface="Calibri"/>
              </a:rPr>
              <a:t>EPROM (</a:t>
            </a:r>
            <a:r>
              <a:rPr b="1" i="1" lang="pt-BR" sz="2800">
                <a:solidFill>
                  <a:schemeClr val="dk1"/>
                </a:solidFill>
                <a:latin typeface="Calibri"/>
                <a:ea typeface="Calibri"/>
                <a:cs typeface="Calibri"/>
                <a:sym typeface="Calibri"/>
              </a:rPr>
              <a:t>Eraseable Programmable Read Only Memory</a:t>
            </a:r>
            <a:r>
              <a:rPr b="1" lang="pt-BR" sz="2800">
                <a:solidFill>
                  <a:schemeClr val="dk1"/>
                </a:solidFill>
                <a:latin typeface="Calibri"/>
                <a:ea typeface="Calibri"/>
                <a:cs typeface="Calibri"/>
                <a:sym typeface="Calibri"/>
              </a:rPr>
              <a:t>)</a:t>
            </a:r>
            <a:endParaRPr/>
          </a:p>
          <a:p>
            <a:pPr indent="0" lvl="0" marL="0" marR="0" rtl="0" algn="just">
              <a:lnSpc>
                <a:spcPct val="90000"/>
              </a:lnSpc>
              <a:spcBef>
                <a:spcPts val="1000"/>
              </a:spcBef>
              <a:spcAft>
                <a:spcPts val="0"/>
              </a:spcAft>
              <a:buClr>
                <a:schemeClr val="dk1"/>
              </a:buClr>
              <a:buSzPct val="100000"/>
              <a:buFont typeface="Arial"/>
              <a:buNone/>
            </a:pPr>
            <a:r>
              <a:rPr lang="pt-BR" sz="2800">
                <a:solidFill>
                  <a:schemeClr val="dk1"/>
                </a:solidFill>
                <a:latin typeface="Calibri"/>
                <a:ea typeface="Calibri"/>
                <a:cs typeface="Calibri"/>
                <a:sym typeface="Calibri"/>
              </a:rPr>
              <a:t>Memória somente de leitura programável, que pode ser apagada através de luz ultravioleta.</a:t>
            </a:r>
            <a:endParaRPr/>
          </a:p>
          <a:p>
            <a:pPr indent="0" lvl="0" marL="0" marR="0" rtl="0" algn="just">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ct val="100000"/>
              <a:buFont typeface="Arial"/>
              <a:buNone/>
            </a:pPr>
            <a:r>
              <a:rPr lang="pt-BR" sz="2800">
                <a:solidFill>
                  <a:schemeClr val="dk1"/>
                </a:solidFill>
                <a:latin typeface="Calibri"/>
                <a:ea typeface="Calibri"/>
                <a:cs typeface="Calibri"/>
                <a:sym typeface="Calibri"/>
              </a:rPr>
              <a:t>O “apagamento” é feito através da incidência de luz ultravioleta em uma janela de cristal existente no chip.</a:t>
            </a:r>
            <a:endParaRPr/>
          </a:p>
          <a:p>
            <a:pPr indent="0" lvl="0" marL="0" marR="0" rtl="0" algn="just">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ct val="100000"/>
              <a:buFont typeface="Arial"/>
              <a:buNone/>
            </a:pPr>
            <a:r>
              <a:rPr lang="pt-BR" sz="2800">
                <a:solidFill>
                  <a:schemeClr val="dk1"/>
                </a:solidFill>
                <a:latin typeface="Calibri"/>
                <a:ea typeface="Calibri"/>
                <a:cs typeface="Calibri"/>
                <a:sym typeface="Calibri"/>
              </a:rPr>
              <a:t>Para a “apagamento” e a programação, o chip deve ser retirado do circuito.</a:t>
            </a:r>
            <a:endParaRPr sz="2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13"/>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313" name="Google Shape;313;p13"/>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314" name="Google Shape;314;p13"/>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15" name="Google Shape;315;p13"/>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316" name="Google Shape;316;p13"/>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317" name="Google Shape;317;p13"/>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318" name="Google Shape;318;p13"/>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19" name="Google Shape;319;p13"/>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320" name="Google Shape;320;p13"/>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13"/>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sp>
        <p:nvSpPr>
          <p:cNvPr id="322" name="Google Shape;322;p13"/>
          <p:cNvSpPr txBox="1"/>
          <p:nvPr/>
        </p:nvSpPr>
        <p:spPr>
          <a:xfrm>
            <a:off x="876117" y="2142435"/>
            <a:ext cx="8996753" cy="3880773"/>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just">
              <a:lnSpc>
                <a:spcPct val="90000"/>
              </a:lnSpc>
              <a:spcBef>
                <a:spcPts val="0"/>
              </a:spcBef>
              <a:spcAft>
                <a:spcPts val="0"/>
              </a:spcAft>
              <a:buClr>
                <a:schemeClr val="dk1"/>
              </a:buClr>
              <a:buSzPct val="100000"/>
              <a:buFont typeface="Arial"/>
              <a:buNone/>
            </a:pPr>
            <a:r>
              <a:rPr b="1" lang="pt-BR" sz="2800">
                <a:solidFill>
                  <a:schemeClr val="dk1"/>
                </a:solidFill>
                <a:latin typeface="Calibri"/>
                <a:ea typeface="Calibri"/>
                <a:cs typeface="Calibri"/>
                <a:sym typeface="Calibri"/>
              </a:rPr>
              <a:t>EEPROM (</a:t>
            </a:r>
            <a:r>
              <a:rPr b="1" i="1" lang="pt-BR" sz="2800">
                <a:solidFill>
                  <a:schemeClr val="dk1"/>
                </a:solidFill>
                <a:latin typeface="Calibri"/>
                <a:ea typeface="Calibri"/>
                <a:cs typeface="Calibri"/>
                <a:sym typeface="Calibri"/>
              </a:rPr>
              <a:t>Electrically</a:t>
            </a:r>
            <a:r>
              <a:rPr b="1" lang="pt-BR" sz="2800">
                <a:solidFill>
                  <a:schemeClr val="dk1"/>
                </a:solidFill>
                <a:latin typeface="Calibri"/>
                <a:ea typeface="Calibri"/>
                <a:cs typeface="Calibri"/>
                <a:sym typeface="Calibri"/>
              </a:rPr>
              <a:t> </a:t>
            </a:r>
            <a:r>
              <a:rPr b="1" i="1" lang="pt-BR" sz="2800">
                <a:solidFill>
                  <a:schemeClr val="dk1"/>
                </a:solidFill>
                <a:latin typeface="Calibri"/>
                <a:ea typeface="Calibri"/>
                <a:cs typeface="Calibri"/>
                <a:sym typeface="Calibri"/>
              </a:rPr>
              <a:t>Eraseable Programmable Read Only Memory</a:t>
            </a:r>
            <a:r>
              <a:rPr b="1" lang="pt-BR" sz="2800">
                <a:solidFill>
                  <a:schemeClr val="dk1"/>
                </a:solidFill>
                <a:latin typeface="Calibri"/>
                <a:ea typeface="Calibri"/>
                <a:cs typeface="Calibri"/>
                <a:sym typeface="Calibri"/>
              </a:rPr>
              <a:t>)</a:t>
            </a:r>
            <a:endParaRPr/>
          </a:p>
          <a:p>
            <a:pPr indent="0" lvl="0" marL="0" marR="0" rtl="0" algn="just">
              <a:lnSpc>
                <a:spcPct val="90000"/>
              </a:lnSpc>
              <a:spcBef>
                <a:spcPts val="1000"/>
              </a:spcBef>
              <a:spcAft>
                <a:spcPts val="0"/>
              </a:spcAft>
              <a:buClr>
                <a:schemeClr val="dk1"/>
              </a:buClr>
              <a:buSzPct val="100000"/>
              <a:buFont typeface="Arial"/>
              <a:buNone/>
            </a:pPr>
            <a:r>
              <a:rPr lang="pt-BR" sz="2800">
                <a:solidFill>
                  <a:schemeClr val="dk1"/>
                </a:solidFill>
                <a:latin typeface="Calibri"/>
                <a:ea typeface="Calibri"/>
                <a:cs typeface="Calibri"/>
                <a:sym typeface="Calibri"/>
              </a:rPr>
              <a:t>Memória somente de leitura programável, que pode ser apagada eletricamente.</a:t>
            </a:r>
            <a:endParaRPr/>
          </a:p>
          <a:p>
            <a:pPr indent="0" lvl="0" marL="0" marR="0" rtl="0" algn="just">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ct val="100000"/>
              <a:buFont typeface="Arial"/>
              <a:buNone/>
            </a:pPr>
            <a:r>
              <a:rPr lang="pt-BR" sz="2800">
                <a:solidFill>
                  <a:schemeClr val="dk1"/>
                </a:solidFill>
                <a:latin typeface="Calibri"/>
                <a:ea typeface="Calibri"/>
                <a:cs typeface="Calibri"/>
                <a:sym typeface="Calibri"/>
              </a:rPr>
              <a:t>O “apagamento” é feito através de pulsos elétricos.</a:t>
            </a:r>
            <a:endParaRPr/>
          </a:p>
          <a:p>
            <a:pPr indent="0" lvl="0" marL="0" marR="0" rtl="0" algn="just">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ct val="100000"/>
              <a:buFont typeface="Arial"/>
              <a:buNone/>
            </a:pPr>
            <a:r>
              <a:rPr lang="pt-BR" sz="2800">
                <a:solidFill>
                  <a:schemeClr val="dk1"/>
                </a:solidFill>
                <a:latin typeface="Calibri"/>
                <a:ea typeface="Calibri"/>
                <a:cs typeface="Calibri"/>
                <a:sym typeface="Calibri"/>
              </a:rPr>
              <a:t>Possui menor densidade do que a EPROM, além de custo mais elevado.</a:t>
            </a:r>
            <a:endParaRPr sz="2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14"/>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329" name="Google Shape;329;p14"/>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330" name="Google Shape;330;p14"/>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1" name="Google Shape;331;p14"/>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332" name="Google Shape;332;p14"/>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333" name="Google Shape;333;p14"/>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334" name="Google Shape;334;p14"/>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5" name="Google Shape;335;p14"/>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336" name="Google Shape;336;p14"/>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14"/>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sp>
        <p:nvSpPr>
          <p:cNvPr id="338" name="Google Shape;338;p14"/>
          <p:cNvSpPr txBox="1"/>
          <p:nvPr/>
        </p:nvSpPr>
        <p:spPr>
          <a:xfrm>
            <a:off x="956321" y="1847572"/>
            <a:ext cx="9977413" cy="3880773"/>
          </a:xfrm>
          <a:prstGeom prst="rect">
            <a:avLst/>
          </a:prstGeom>
          <a:solidFill>
            <a:schemeClr val="lt1"/>
          </a:solidFill>
          <a:ln>
            <a:noFill/>
          </a:ln>
        </p:spPr>
        <p:txBody>
          <a:bodyPr anchorCtr="0" anchor="t" bIns="45700" lIns="91425" spcFirstLastPara="1" rIns="91425" wrap="square" tIns="45700">
            <a:normAutofit lnSpcReduction="10000"/>
          </a:bodyPr>
          <a:lstStyle/>
          <a:p>
            <a:pPr indent="0" lvl="0" marL="0" marR="0" rtl="0" algn="just">
              <a:lnSpc>
                <a:spcPct val="90000"/>
              </a:lnSpc>
              <a:spcBef>
                <a:spcPts val="0"/>
              </a:spcBef>
              <a:spcAft>
                <a:spcPts val="0"/>
              </a:spcAft>
              <a:buClr>
                <a:schemeClr val="dk1"/>
              </a:buClr>
              <a:buSzPts val="2800"/>
              <a:buFont typeface="Arial"/>
              <a:buNone/>
            </a:pPr>
            <a:r>
              <a:rPr b="1" lang="pt-BR" sz="2800">
                <a:solidFill>
                  <a:schemeClr val="dk1"/>
                </a:solidFill>
                <a:latin typeface="Calibri"/>
                <a:ea typeface="Calibri"/>
                <a:cs typeface="Calibri"/>
                <a:sym typeface="Calibri"/>
              </a:rPr>
              <a:t>FLASH EPROM</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Memória somente de leitura programável, com gravação e apagamento através de pulsos elétricos, no próprio circuito (in-circuit).</a:t>
            </a:r>
            <a:endParaRPr/>
          </a:p>
          <a:p>
            <a:pPr indent="0" lvl="0" marL="0" marR="0" rtl="0" algn="just">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Possui densidade e custos próximos da EPROM.</a:t>
            </a:r>
            <a:endParaRPr/>
          </a:p>
          <a:p>
            <a:pPr indent="0" lvl="0" marL="0" marR="0" rtl="0" algn="just">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São chamadas de flash devido ao baixo tempo de apagamento e programação.</a:t>
            </a:r>
            <a:endParaRPr/>
          </a:p>
          <a:p>
            <a:pPr indent="0" lvl="0" marL="0" marR="0" rtl="0" algn="just">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15"/>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345" name="Google Shape;345;p15"/>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346" name="Google Shape;346;p15"/>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7" name="Google Shape;347;p15"/>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348" name="Google Shape;348;p15"/>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349" name="Google Shape;349;p15"/>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350" name="Google Shape;350;p15"/>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1" name="Google Shape;351;p15"/>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352" name="Google Shape;352;p15"/>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15"/>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sp>
        <p:nvSpPr>
          <p:cNvPr id="354" name="Google Shape;354;p15"/>
          <p:cNvSpPr txBox="1"/>
          <p:nvPr/>
        </p:nvSpPr>
        <p:spPr>
          <a:xfrm>
            <a:off x="982783" y="1733361"/>
            <a:ext cx="8824474" cy="3880773"/>
          </a:xfrm>
          <a:prstGeom prst="rect">
            <a:avLst/>
          </a:prstGeom>
          <a:noFill/>
          <a:ln>
            <a:noFill/>
          </a:ln>
        </p:spPr>
        <p:txBody>
          <a:bodyPr anchorCtr="0" anchor="t" bIns="45700" lIns="91425" spcFirstLastPara="1" rIns="91425" wrap="square" tIns="45700">
            <a:normAutofit lnSpcReduction="10000"/>
          </a:bodyPr>
          <a:lstStyle/>
          <a:p>
            <a:pPr indent="0" lvl="0" marL="0" marR="0" rtl="0" algn="just">
              <a:lnSpc>
                <a:spcPct val="90000"/>
              </a:lnSpc>
              <a:spcBef>
                <a:spcPts val="0"/>
              </a:spcBef>
              <a:spcAft>
                <a:spcPts val="0"/>
              </a:spcAft>
              <a:buClr>
                <a:schemeClr val="dk1"/>
              </a:buClr>
              <a:buSzPts val="2800"/>
              <a:buFont typeface="Arial"/>
              <a:buNone/>
            </a:pPr>
            <a:r>
              <a:rPr b="1" lang="pt-BR" sz="2800">
                <a:solidFill>
                  <a:schemeClr val="dk1"/>
                </a:solidFill>
                <a:latin typeface="Calibri"/>
                <a:ea typeface="Calibri"/>
                <a:cs typeface="Calibri"/>
                <a:sym typeface="Calibri"/>
              </a:rPr>
              <a:t>Memória de Dados:</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Memória de trabalho, utilizada para armazenar temporariamente os dados utilizados pelo processador durante a execução do programa.</a:t>
            </a:r>
            <a:endParaRPr/>
          </a:p>
          <a:p>
            <a:pPr indent="0" lvl="0" marL="0" marR="0" rtl="0" algn="just">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Memória volátil, do tipo RAM. Os dados são perdidos quando a alimentação é retirada.</a:t>
            </a:r>
            <a:endParaRPr/>
          </a:p>
          <a:p>
            <a:pPr indent="0" lvl="0" marL="0" marR="0" rtl="0" algn="just">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Nos microcontroladores são da ordem de 128 a 256 bytes.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16"/>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361" name="Google Shape;361;p16"/>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362" name="Google Shape;362;p16"/>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63" name="Google Shape;363;p16"/>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364" name="Google Shape;364;p16"/>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365" name="Google Shape;365;p16"/>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366" name="Google Shape;366;p16"/>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67" name="Google Shape;367;p16"/>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368" name="Google Shape;368;p16"/>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 name="Google Shape;369;p16"/>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sp>
        <p:nvSpPr>
          <p:cNvPr id="370" name="Google Shape;370;p16"/>
          <p:cNvSpPr txBox="1"/>
          <p:nvPr/>
        </p:nvSpPr>
        <p:spPr>
          <a:xfrm>
            <a:off x="876117" y="2142435"/>
            <a:ext cx="8596668" cy="3880773"/>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1" lang="pt-BR" sz="2800">
                <a:solidFill>
                  <a:schemeClr val="dk1"/>
                </a:solidFill>
                <a:latin typeface="Calibri"/>
                <a:ea typeface="Calibri"/>
                <a:cs typeface="Calibri"/>
                <a:sym typeface="Calibri"/>
              </a:rPr>
              <a:t>Os periféricos de Entrada e Saída: </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Fazem a comunicação do microcontrolador com o mundo externo. Dependendo de como as Portas são configuradas, o microcontrolador pode receber estímulos de botões e sensores ou fazer o controle de determinadas cargas.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17"/>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377" name="Google Shape;377;p17"/>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378" name="Google Shape;378;p17"/>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79" name="Google Shape;379;p17"/>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380" name="Google Shape;380;p17"/>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381" name="Google Shape;381;p17"/>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382" name="Google Shape;382;p17"/>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83" name="Google Shape;383;p17"/>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384" name="Google Shape;384;p17"/>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 name="Google Shape;385;p17"/>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pic>
        <p:nvPicPr>
          <p:cNvPr id="386" name="Google Shape;386;p17"/>
          <p:cNvPicPr preferRelativeResize="0"/>
          <p:nvPr/>
        </p:nvPicPr>
        <p:blipFill rotWithShape="1">
          <a:blip r:embed="rId6">
            <a:alphaModFix/>
          </a:blip>
          <a:srcRect b="0" l="0" r="0" t="0"/>
          <a:stretch/>
        </p:blipFill>
        <p:spPr>
          <a:xfrm>
            <a:off x="1099931" y="1604067"/>
            <a:ext cx="7794970" cy="52539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18"/>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393" name="Google Shape;393;p18"/>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394" name="Google Shape;394;p18"/>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95" name="Google Shape;395;p18"/>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396" name="Google Shape;396;p18"/>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397" name="Google Shape;397;p18"/>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398" name="Google Shape;398;p18"/>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99" name="Google Shape;399;p18"/>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400" name="Google Shape;400;p18"/>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18"/>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pic>
        <p:nvPicPr>
          <p:cNvPr id="402" name="Google Shape;402;p18"/>
          <p:cNvPicPr preferRelativeResize="0"/>
          <p:nvPr/>
        </p:nvPicPr>
        <p:blipFill rotWithShape="1">
          <a:blip r:embed="rId6">
            <a:alphaModFix/>
          </a:blip>
          <a:srcRect b="0" l="0" r="0" t="0"/>
          <a:stretch/>
        </p:blipFill>
        <p:spPr>
          <a:xfrm>
            <a:off x="1007166" y="1356069"/>
            <a:ext cx="7332800" cy="53791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19"/>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409" name="Google Shape;409;p19"/>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410" name="Google Shape;410;p19"/>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1" name="Google Shape;411;p19"/>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412" name="Google Shape;412;p19"/>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413" name="Google Shape;413;p19"/>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414" name="Google Shape;414;p19"/>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5" name="Google Shape;415;p19"/>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416" name="Google Shape;416;p19"/>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 name="Google Shape;417;p19"/>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pic>
        <p:nvPicPr>
          <p:cNvPr id="418" name="Google Shape;418;p19"/>
          <p:cNvPicPr preferRelativeResize="0"/>
          <p:nvPr/>
        </p:nvPicPr>
        <p:blipFill rotWithShape="1">
          <a:blip r:embed="rId6">
            <a:alphaModFix/>
          </a:blip>
          <a:srcRect b="0" l="0" r="0" t="0"/>
          <a:stretch/>
        </p:blipFill>
        <p:spPr>
          <a:xfrm>
            <a:off x="2226366" y="1381124"/>
            <a:ext cx="6208022" cy="543676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08" name="Google Shape;108;p2"/>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09" name="Google Shape;109;p2"/>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10" name="Google Shape;110;p2"/>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11" name="Google Shape;111;p2"/>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4143C"/>
              </a:solidFill>
              <a:latin typeface="Calibri"/>
              <a:ea typeface="Calibri"/>
              <a:cs typeface="Calibri"/>
              <a:sym typeface="Calibri"/>
            </a:endParaRPr>
          </a:p>
        </p:txBody>
      </p:sp>
      <p:sp>
        <p:nvSpPr>
          <p:cNvPr id="112" name="Google Shape;112;p2"/>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pt-BR" sz="1600" u="none" cap="none" strike="noStrike">
                <a:solidFill>
                  <a:schemeClr val="lt1"/>
                </a:solidFill>
                <a:latin typeface="Arial"/>
                <a:ea typeface="Arial"/>
                <a:cs typeface="Arial"/>
                <a:sym typeface="Arial"/>
              </a:rPr>
              <a:t>LOREM IPSUM SEAT</a:t>
            </a:r>
            <a:endParaRPr/>
          </a:p>
        </p:txBody>
      </p:sp>
      <p:sp>
        <p:nvSpPr>
          <p:cNvPr id="113" name="Google Shape;113;p2"/>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4" name="Google Shape;114;p2"/>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15" name="Google Shape;115;p2"/>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 name="Google Shape;116;p2"/>
          <p:cNvSpPr txBox="1"/>
          <p:nvPr/>
        </p:nvSpPr>
        <p:spPr>
          <a:xfrm>
            <a:off x="1484243" y="2343710"/>
            <a:ext cx="8658686"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5200">
                <a:solidFill>
                  <a:srgbClr val="14143C"/>
                </a:solidFill>
                <a:latin typeface="Arial"/>
                <a:ea typeface="Arial"/>
                <a:cs typeface="Arial"/>
                <a:sym typeface="Arial"/>
              </a:rPr>
              <a:t>Introdução a Microcontroladores  (Parte 6)</a:t>
            </a:r>
            <a:endParaRPr b="1" sz="5200">
              <a:solidFill>
                <a:srgbClr val="2F8D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20"/>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425" name="Google Shape;425;p20"/>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426" name="Google Shape;426;p20"/>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27" name="Google Shape;427;p20"/>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428" name="Google Shape;428;p20"/>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429" name="Google Shape;429;p20"/>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430" name="Google Shape;430;p20"/>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31" name="Google Shape;431;p20"/>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432" name="Google Shape;432;p20"/>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3" name="Google Shape;433;p20"/>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sp>
        <p:nvSpPr>
          <p:cNvPr id="434" name="Google Shape;434;p20"/>
          <p:cNvSpPr txBox="1"/>
          <p:nvPr/>
        </p:nvSpPr>
        <p:spPr>
          <a:xfrm>
            <a:off x="1096685" y="1955525"/>
            <a:ext cx="9894635" cy="3909493"/>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just">
              <a:lnSpc>
                <a:spcPct val="90000"/>
              </a:lnSpc>
              <a:spcBef>
                <a:spcPts val="0"/>
              </a:spcBef>
              <a:spcAft>
                <a:spcPts val="0"/>
              </a:spcAft>
              <a:buClr>
                <a:schemeClr val="dk1"/>
              </a:buClr>
              <a:buSzPct val="100000"/>
              <a:buFont typeface="Arial"/>
              <a:buNone/>
            </a:pPr>
            <a:r>
              <a:rPr b="1" lang="pt-BR" sz="2800">
                <a:solidFill>
                  <a:schemeClr val="dk1"/>
                </a:solidFill>
                <a:latin typeface="Calibri"/>
                <a:ea typeface="Calibri"/>
                <a:cs typeface="Calibri"/>
                <a:sym typeface="Calibri"/>
              </a:rPr>
              <a:t>CPU:</a:t>
            </a:r>
            <a:r>
              <a:rPr lang="pt-BR" sz="2800">
                <a:solidFill>
                  <a:schemeClr val="dk1"/>
                </a:solidFill>
                <a:latin typeface="Calibri"/>
                <a:ea typeface="Calibri"/>
                <a:cs typeface="Calibri"/>
                <a:sym typeface="Calibri"/>
              </a:rPr>
              <a:t> </a:t>
            </a:r>
            <a:endParaRPr/>
          </a:p>
          <a:p>
            <a:pPr indent="0" lvl="0" marL="0" marR="0" rtl="0" algn="just">
              <a:lnSpc>
                <a:spcPct val="90000"/>
              </a:lnSpc>
              <a:spcBef>
                <a:spcPts val="1000"/>
              </a:spcBef>
              <a:spcAft>
                <a:spcPts val="0"/>
              </a:spcAft>
              <a:buClr>
                <a:schemeClr val="dk1"/>
              </a:buClr>
              <a:buSzPct val="100000"/>
              <a:buFont typeface="Arial"/>
              <a:buNone/>
            </a:pPr>
            <a:r>
              <a:rPr lang="pt-BR" sz="2800">
                <a:solidFill>
                  <a:schemeClr val="dk1"/>
                </a:solidFill>
                <a:latin typeface="Calibri"/>
                <a:ea typeface="Calibri"/>
                <a:cs typeface="Calibri"/>
                <a:sym typeface="Calibri"/>
              </a:rPr>
              <a:t>Conhecido também como processador é o componente principal de qualquer Sistema Processado.</a:t>
            </a:r>
            <a:endParaRPr/>
          </a:p>
          <a:p>
            <a:pPr indent="0" lvl="0" marL="0" marR="0" rtl="0" algn="just">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ct val="100000"/>
              <a:buFont typeface="Arial"/>
              <a:buNone/>
            </a:pPr>
            <a:r>
              <a:rPr lang="pt-BR" sz="2800">
                <a:solidFill>
                  <a:schemeClr val="dk1"/>
                </a:solidFill>
                <a:latin typeface="Calibri"/>
                <a:ea typeface="Calibri"/>
                <a:cs typeface="Calibri"/>
                <a:sym typeface="Calibri"/>
              </a:rPr>
              <a:t>É responsável pelo controle de todos os demais componentes do sistema. Comanda a execução das instruções de acordo com a sequência estabelecida pelo programa.</a:t>
            </a:r>
            <a:endParaRPr/>
          </a:p>
          <a:p>
            <a:pPr indent="0" lvl="0" marL="0" marR="0" rtl="0" algn="just">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ct val="100000"/>
              <a:buFont typeface="Arial"/>
              <a:buNone/>
            </a:pPr>
            <a:r>
              <a:rPr lang="pt-BR" sz="2800">
                <a:solidFill>
                  <a:schemeClr val="dk1"/>
                </a:solidFill>
                <a:latin typeface="Calibri"/>
                <a:ea typeface="Calibri"/>
                <a:cs typeface="Calibri"/>
                <a:sym typeface="Calibri"/>
              </a:rPr>
              <a:t>A arquitetura varia de processador para processador, porém os componentes básicos são os mesmos.</a:t>
            </a:r>
            <a:endParaRPr/>
          </a:p>
          <a:p>
            <a:pPr indent="0" lvl="0" marL="0" marR="0" rtl="0" algn="just">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21"/>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441" name="Google Shape;441;p21"/>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442" name="Google Shape;442;p21"/>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43" name="Google Shape;443;p21"/>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444" name="Google Shape;444;p21"/>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445" name="Google Shape;445;p21"/>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446" name="Google Shape;446;p21"/>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47" name="Google Shape;447;p21"/>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448" name="Google Shape;448;p21"/>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Google Shape;449;p21"/>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pic>
        <p:nvPicPr>
          <p:cNvPr id="450" name="Google Shape;450;p21"/>
          <p:cNvPicPr preferRelativeResize="0"/>
          <p:nvPr/>
        </p:nvPicPr>
        <p:blipFill rotWithShape="1">
          <a:blip r:embed="rId6">
            <a:alphaModFix/>
          </a:blip>
          <a:srcRect b="0" l="0" r="0" t="0"/>
          <a:stretch/>
        </p:blipFill>
        <p:spPr>
          <a:xfrm>
            <a:off x="2258253" y="1495663"/>
            <a:ext cx="6302899" cy="521656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22"/>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457" name="Google Shape;457;p22"/>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458" name="Google Shape;458;p22"/>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59" name="Google Shape;459;p22"/>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460" name="Google Shape;460;p22"/>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461" name="Google Shape;461;p22"/>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462" name="Google Shape;462;p22"/>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63" name="Google Shape;463;p22"/>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464" name="Google Shape;464;p22"/>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 name="Google Shape;465;p22"/>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pic>
        <p:nvPicPr>
          <p:cNvPr id="466" name="Google Shape;466;p22"/>
          <p:cNvPicPr preferRelativeResize="0"/>
          <p:nvPr/>
        </p:nvPicPr>
        <p:blipFill rotWithShape="1">
          <a:blip r:embed="rId6">
            <a:alphaModFix/>
          </a:blip>
          <a:srcRect b="0" l="0" r="0" t="0"/>
          <a:stretch/>
        </p:blipFill>
        <p:spPr>
          <a:xfrm>
            <a:off x="1745865" y="1447966"/>
            <a:ext cx="6748430" cy="514015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23"/>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473" name="Google Shape;473;p23"/>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474" name="Google Shape;474;p23"/>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75" name="Google Shape;475;p23"/>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476" name="Google Shape;476;p23"/>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477" name="Google Shape;477;p23"/>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478" name="Google Shape;478;p23"/>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79" name="Google Shape;479;p23"/>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480" name="Google Shape;480;p23"/>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 name="Google Shape;481;p23"/>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pic>
        <p:nvPicPr>
          <p:cNvPr id="482" name="Google Shape;482;p23"/>
          <p:cNvPicPr preferRelativeResize="0"/>
          <p:nvPr/>
        </p:nvPicPr>
        <p:blipFill rotWithShape="1">
          <a:blip r:embed="rId6">
            <a:alphaModFix/>
          </a:blip>
          <a:srcRect b="0" l="0" r="0" t="0"/>
          <a:stretch/>
        </p:blipFill>
        <p:spPr>
          <a:xfrm>
            <a:off x="1326459" y="1349543"/>
            <a:ext cx="7565559" cy="550845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24"/>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489" name="Google Shape;489;p24"/>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490" name="Google Shape;490;p24"/>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91" name="Google Shape;491;p24"/>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492" name="Google Shape;492;p24"/>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493" name="Google Shape;493;p24"/>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494" name="Google Shape;494;p24"/>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95" name="Google Shape;495;p24"/>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496" name="Google Shape;496;p24"/>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 name="Google Shape;497;p24"/>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sp>
        <p:nvSpPr>
          <p:cNvPr id="498" name="Google Shape;498;p24"/>
          <p:cNvSpPr txBox="1"/>
          <p:nvPr/>
        </p:nvSpPr>
        <p:spPr>
          <a:xfrm>
            <a:off x="1200679" y="1979215"/>
            <a:ext cx="10205257" cy="406214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lang="pt-BR" sz="2800">
                <a:solidFill>
                  <a:schemeClr val="dk1"/>
                </a:solidFill>
                <a:latin typeface="Calibri"/>
                <a:ea typeface="Calibri"/>
                <a:cs typeface="Calibri"/>
                <a:sym typeface="Calibri"/>
              </a:rPr>
              <a:t>A arquitetura Harvard tem o espaço de memória de dados separado do espaço de memória de programa;</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Na arquitetura Von-Neumann, o espaço de memória de dados compartilha o mesmo espaço físico com o espaço de memória de programa.</a:t>
            </a:r>
            <a:endParaRPr/>
          </a:p>
          <a:p>
            <a:pPr indent="0" lvl="0" marL="0" marR="0" rtl="0" algn="ctr">
              <a:lnSpc>
                <a:spcPct val="90000"/>
              </a:lnSpc>
              <a:spcBef>
                <a:spcPts val="100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25"/>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505" name="Google Shape;505;p25"/>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506" name="Google Shape;506;p25"/>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07" name="Google Shape;507;p25"/>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508" name="Google Shape;508;p25"/>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509" name="Google Shape;509;p25"/>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510" name="Google Shape;510;p25"/>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11" name="Google Shape;511;p25"/>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512" name="Google Shape;512;p25"/>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3" name="Google Shape;513;p25"/>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sp>
        <p:nvSpPr>
          <p:cNvPr id="514" name="Google Shape;514;p25"/>
          <p:cNvSpPr txBox="1"/>
          <p:nvPr/>
        </p:nvSpPr>
        <p:spPr>
          <a:xfrm>
            <a:off x="677334" y="1719267"/>
            <a:ext cx="10512034" cy="4322095"/>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lang="pt-BR" sz="2800">
                <a:solidFill>
                  <a:schemeClr val="dk1"/>
                </a:solidFill>
                <a:latin typeface="Calibri"/>
                <a:ea typeface="Calibri"/>
                <a:cs typeface="Calibri"/>
                <a:sym typeface="Calibri"/>
              </a:rPr>
              <a:t>Características da Arquitetura Harvard:</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 Mais propenso a fomentar paralelismo, mais caro, mais complexo – barramento de dados e programas separados permitem que ambos sejam facilmente tratados em paralelo;</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 • Harvard permite duas leituras de memória simultâneas (dado e instrução);</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 A maioria dos processadores DSP (celulares, telecom, câmeras digitais,…) usam organização Harvard, pois isto permite maior largura de banda de memória e tempo de acesso a dados mais previsível. </a:t>
            </a:r>
            <a:endParaRPr/>
          </a:p>
          <a:p>
            <a:pPr indent="0" lvl="0" marL="0" marR="0" rtl="0" algn="ctr">
              <a:lnSpc>
                <a:spcPct val="90000"/>
              </a:lnSpc>
              <a:spcBef>
                <a:spcPts val="100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26"/>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521" name="Google Shape;521;p26"/>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522" name="Google Shape;522;p26"/>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23" name="Google Shape;523;p26"/>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524" name="Google Shape;524;p26"/>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525" name="Google Shape;525;p26"/>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526" name="Google Shape;526;p26"/>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27" name="Google Shape;527;p26"/>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528" name="Google Shape;528;p26"/>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 name="Google Shape;529;p26"/>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sp>
        <p:nvSpPr>
          <p:cNvPr id="530" name="Google Shape;530;p26"/>
          <p:cNvSpPr txBox="1"/>
          <p:nvPr/>
        </p:nvSpPr>
        <p:spPr>
          <a:xfrm>
            <a:off x="815546" y="2018802"/>
            <a:ext cx="11005680" cy="3880773"/>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lang="pt-BR" sz="2800">
                <a:solidFill>
                  <a:schemeClr val="dk1"/>
                </a:solidFill>
                <a:latin typeface="Calibri"/>
                <a:ea typeface="Calibri"/>
                <a:cs typeface="Calibri"/>
                <a:sym typeface="Calibri"/>
              </a:rPr>
              <a:t>Na arquitetura Von-Neumann, o processador busca na memória e executa uma instrução de cada vez (passo a passo).</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1. Busca instrução; </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2. Decodifica instrução; </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3. Executa instrução; </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4. Volta para o passo 1 buscando a instrução seguinte na memória. </a:t>
            </a:r>
            <a:endParaRPr/>
          </a:p>
          <a:p>
            <a:pPr indent="0" lvl="0" marL="0" marR="0" rtl="0" algn="ctr">
              <a:lnSpc>
                <a:spcPct val="90000"/>
              </a:lnSpc>
              <a:spcBef>
                <a:spcPts val="100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27"/>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537" name="Google Shape;537;p27"/>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538" name="Google Shape;538;p27"/>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39" name="Google Shape;539;p27"/>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540" name="Google Shape;540;p27"/>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541" name="Google Shape;541;p27"/>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542" name="Google Shape;542;p27"/>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43" name="Google Shape;543;p27"/>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544" name="Google Shape;544;p27"/>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 name="Google Shape;545;p27"/>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sp>
        <p:nvSpPr>
          <p:cNvPr id="546" name="Google Shape;546;p27"/>
          <p:cNvSpPr txBox="1"/>
          <p:nvPr/>
        </p:nvSpPr>
        <p:spPr>
          <a:xfrm>
            <a:off x="815546" y="1850087"/>
            <a:ext cx="10566328" cy="3880773"/>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1" lang="pt-BR" sz="2800">
                <a:solidFill>
                  <a:schemeClr val="dk1"/>
                </a:solidFill>
                <a:latin typeface="Calibri"/>
                <a:ea typeface="Calibri"/>
                <a:cs typeface="Calibri"/>
                <a:sym typeface="Calibri"/>
              </a:rPr>
              <a:t>Conjunto de instruções</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É o conjunto de todas as instruções que podem ser executadas pelo processador, em função de sua arquitetura.</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Times New Roman"/>
                <a:ea typeface="Times New Roman"/>
                <a:cs typeface="Times New Roman"/>
                <a:sym typeface="Times New Roman"/>
              </a:rPr>
              <a:t>É uma característica específica de cada processador ou de cada família de processadores.</a:t>
            </a:r>
            <a:endParaRPr/>
          </a:p>
          <a:p>
            <a:pPr indent="0" lvl="0" marL="0" marR="0" rtl="0" algn="ctr">
              <a:lnSpc>
                <a:spcPct val="90000"/>
              </a:lnSpc>
              <a:spcBef>
                <a:spcPts val="100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28"/>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553" name="Google Shape;553;p28"/>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554" name="Google Shape;554;p28"/>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55" name="Google Shape;555;p28"/>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556" name="Google Shape;556;p28"/>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557" name="Google Shape;557;p28"/>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558" name="Google Shape;558;p28"/>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59" name="Google Shape;559;p28"/>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560" name="Google Shape;560;p28"/>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1" name="Google Shape;561;p28"/>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pic>
        <p:nvPicPr>
          <p:cNvPr id="562" name="Google Shape;562;p28"/>
          <p:cNvPicPr preferRelativeResize="0"/>
          <p:nvPr/>
        </p:nvPicPr>
        <p:blipFill rotWithShape="1">
          <a:blip r:embed="rId6">
            <a:alphaModFix/>
          </a:blip>
          <a:srcRect b="0" l="0" r="0" t="0"/>
          <a:stretch/>
        </p:blipFill>
        <p:spPr>
          <a:xfrm>
            <a:off x="1020417" y="1378227"/>
            <a:ext cx="7699513" cy="523698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29"/>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569" name="Google Shape;569;p29"/>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570" name="Google Shape;570;p29"/>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71" name="Google Shape;571;p29"/>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572" name="Google Shape;572;p29"/>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573" name="Google Shape;573;p29"/>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574" name="Google Shape;574;p29"/>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75" name="Google Shape;575;p29"/>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576" name="Google Shape;576;p29"/>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7" name="Google Shape;577;p29"/>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sp>
        <p:nvSpPr>
          <p:cNvPr id="578" name="Google Shape;578;p29"/>
          <p:cNvSpPr txBox="1"/>
          <p:nvPr/>
        </p:nvSpPr>
        <p:spPr>
          <a:xfrm>
            <a:off x="677334" y="1930400"/>
            <a:ext cx="11163860" cy="3880773"/>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1" lang="pt-BR" sz="2800">
                <a:solidFill>
                  <a:schemeClr val="dk1"/>
                </a:solidFill>
                <a:latin typeface="Calibri"/>
                <a:ea typeface="Calibri"/>
                <a:cs typeface="Calibri"/>
                <a:sym typeface="Calibri"/>
              </a:rPr>
              <a:t>Tipos de conjuntos de Instruções:</a:t>
            </a:r>
            <a:endParaRPr/>
          </a:p>
          <a:p>
            <a:pPr indent="-457200" lvl="0" marL="457200" marR="0" rtl="0" algn="just">
              <a:lnSpc>
                <a:spcPct val="90000"/>
              </a:lnSpc>
              <a:spcBef>
                <a:spcPts val="1000"/>
              </a:spcBef>
              <a:spcAft>
                <a:spcPts val="0"/>
              </a:spcAft>
              <a:buClr>
                <a:schemeClr val="dk1"/>
              </a:buClr>
              <a:buSzPts val="2800"/>
              <a:buFont typeface="Arial"/>
              <a:buChar char="•"/>
            </a:pPr>
            <a:r>
              <a:rPr b="1" lang="pt-BR" sz="2800">
                <a:solidFill>
                  <a:schemeClr val="dk1"/>
                </a:solidFill>
                <a:latin typeface="Calibri"/>
                <a:ea typeface="Calibri"/>
                <a:cs typeface="Calibri"/>
                <a:sym typeface="Calibri"/>
              </a:rPr>
              <a:t>RISC (</a:t>
            </a:r>
            <a:r>
              <a:rPr b="1" i="1" lang="pt-BR" sz="2800">
                <a:solidFill>
                  <a:schemeClr val="dk1"/>
                </a:solidFill>
                <a:latin typeface="Calibri"/>
                <a:ea typeface="Calibri"/>
                <a:cs typeface="Calibri"/>
                <a:sym typeface="Calibri"/>
              </a:rPr>
              <a:t>Reduced Instruction Set Computer</a:t>
            </a:r>
            <a:r>
              <a:rPr b="1" lang="pt-BR" sz="2800">
                <a:solidFill>
                  <a:schemeClr val="dk1"/>
                </a:solidFill>
                <a:latin typeface="Calibri"/>
                <a:ea typeface="Calibri"/>
                <a:cs typeface="Calibri"/>
                <a:sym typeface="Calibri"/>
              </a:rPr>
              <a:t>) </a:t>
            </a:r>
            <a:r>
              <a:rPr lang="pt-BR" sz="2800">
                <a:solidFill>
                  <a:schemeClr val="dk1"/>
                </a:solidFill>
                <a:latin typeface="Calibri"/>
                <a:ea typeface="Calibri"/>
                <a:cs typeface="Calibri"/>
                <a:sym typeface="Calibri"/>
              </a:rPr>
              <a:t>– conjunto reduzido de instruções (Utilizado  por processadores que utilizam a arquitetura Harvard). Exemplo: PIC (35 Instruções);</a:t>
            </a:r>
            <a:endParaRPr/>
          </a:p>
          <a:p>
            <a:pPr indent="-279400" lvl="0" marL="457200" marR="0" rtl="0" algn="just">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457200" lvl="0" marL="457200" marR="0" rtl="0" algn="just">
              <a:lnSpc>
                <a:spcPct val="90000"/>
              </a:lnSpc>
              <a:spcBef>
                <a:spcPts val="1000"/>
              </a:spcBef>
              <a:spcAft>
                <a:spcPts val="0"/>
              </a:spcAft>
              <a:buClr>
                <a:schemeClr val="dk1"/>
              </a:buClr>
              <a:buSzPts val="2800"/>
              <a:buFont typeface="Arial"/>
              <a:buChar char="•"/>
            </a:pPr>
            <a:r>
              <a:rPr b="1" lang="pt-BR" sz="2800">
                <a:solidFill>
                  <a:schemeClr val="dk1"/>
                </a:solidFill>
                <a:latin typeface="Calibri"/>
                <a:ea typeface="Calibri"/>
                <a:cs typeface="Calibri"/>
                <a:sym typeface="Calibri"/>
              </a:rPr>
              <a:t>CISC (</a:t>
            </a:r>
            <a:r>
              <a:rPr b="1" i="1" lang="pt-BR" sz="2800">
                <a:solidFill>
                  <a:schemeClr val="dk1"/>
                </a:solidFill>
                <a:latin typeface="Calibri"/>
                <a:ea typeface="Calibri"/>
                <a:cs typeface="Calibri"/>
                <a:sym typeface="Calibri"/>
              </a:rPr>
              <a:t>Complex Instruction Set Computer</a:t>
            </a:r>
            <a:r>
              <a:rPr b="1" lang="pt-BR" sz="2800">
                <a:solidFill>
                  <a:schemeClr val="dk1"/>
                </a:solidFill>
                <a:latin typeface="Calibri"/>
                <a:ea typeface="Calibri"/>
                <a:cs typeface="Calibri"/>
                <a:sym typeface="Calibri"/>
              </a:rPr>
              <a:t>) </a:t>
            </a:r>
            <a:r>
              <a:rPr lang="pt-BR" sz="2800">
                <a:solidFill>
                  <a:schemeClr val="dk1"/>
                </a:solidFill>
                <a:latin typeface="Calibri"/>
                <a:ea typeface="Calibri"/>
                <a:cs typeface="Calibri"/>
                <a:sym typeface="Calibri"/>
              </a:rPr>
              <a:t>– conjunto complexo de instruções (Utilizado  por processadores que utilizam a arquitetura Von-Neumann). Exemplo: 8051 (256 instruções); </a:t>
            </a:r>
            <a:endParaRPr/>
          </a:p>
          <a:p>
            <a:pPr indent="0" lvl="0" marL="0" marR="0" rtl="0" algn="just">
              <a:lnSpc>
                <a:spcPct val="90000"/>
              </a:lnSpc>
              <a:spcBef>
                <a:spcPts val="100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3"/>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23" name="Google Shape;123;p3"/>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24" name="Google Shape;124;p3"/>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5" name="Google Shape;125;p3"/>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26" name="Google Shape;126;p3"/>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27" name="Google Shape;127;p3"/>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128" name="Google Shape;128;p3"/>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9" name="Google Shape;129;p3"/>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30" name="Google Shape;130;p3"/>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3"/>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Introdução</a:t>
            </a:r>
            <a:endParaRPr b="1" sz="3600">
              <a:solidFill>
                <a:srgbClr val="2F8DFF"/>
              </a:solidFill>
              <a:latin typeface="Arial"/>
              <a:ea typeface="Arial"/>
              <a:cs typeface="Arial"/>
              <a:sym typeface="Arial"/>
            </a:endParaRPr>
          </a:p>
        </p:txBody>
      </p:sp>
      <p:sp>
        <p:nvSpPr>
          <p:cNvPr id="132" name="Google Shape;132;p3"/>
          <p:cNvSpPr txBox="1"/>
          <p:nvPr/>
        </p:nvSpPr>
        <p:spPr>
          <a:xfrm>
            <a:off x="1560803" y="1995795"/>
            <a:ext cx="9085812" cy="224676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800">
                <a:solidFill>
                  <a:schemeClr val="dk1"/>
                </a:solidFill>
                <a:latin typeface="Calibri"/>
                <a:ea typeface="Calibri"/>
                <a:cs typeface="Calibri"/>
                <a:sym typeface="Calibri"/>
              </a:rPr>
              <a:t>Nesta aula  primeiramente será feita uma Introdução sobre microcontroladores. Em seguida será apresentada a plataforma Arduino. Por fim, será utilizado a plataforma de programação online “Tinkercad” para fazer a primeira aplicação.</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30"/>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585" name="Google Shape;585;p30"/>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586" name="Google Shape;586;p30"/>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87" name="Google Shape;587;p30"/>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588" name="Google Shape;588;p30"/>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589" name="Google Shape;589;p30"/>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590" name="Google Shape;590;p30"/>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91" name="Google Shape;591;p30"/>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592" name="Google Shape;592;p30"/>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3" name="Google Shape;593;p30"/>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sp>
        <p:nvSpPr>
          <p:cNvPr id="594" name="Google Shape;594;p30"/>
          <p:cNvSpPr txBox="1"/>
          <p:nvPr/>
        </p:nvSpPr>
        <p:spPr>
          <a:xfrm>
            <a:off x="631771" y="1718145"/>
            <a:ext cx="11240346" cy="4285268"/>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1" lang="pt-BR" sz="2800">
                <a:solidFill>
                  <a:schemeClr val="dk1"/>
                </a:solidFill>
                <a:latin typeface="Arial"/>
                <a:ea typeface="Arial"/>
                <a:cs typeface="Arial"/>
                <a:sym typeface="Arial"/>
              </a:rPr>
              <a:t>MICROCONTROLADORES</a:t>
            </a:r>
            <a:r>
              <a:rPr lang="pt-BR" sz="2800">
                <a:solidFill>
                  <a:schemeClr val="dk1"/>
                </a:solidFill>
                <a:latin typeface="Arial"/>
                <a:ea typeface="Arial"/>
                <a:cs typeface="Arial"/>
                <a:sym typeface="Arial"/>
              </a:rPr>
              <a:t> são sistemas processados completos encapsulados em um único chip. Além do processador e das memórias, geralmente possuem algum tipo de dispositivo de E/S embutido.</a:t>
            </a:r>
            <a:endParaRPr/>
          </a:p>
          <a:p>
            <a:pPr indent="0" lvl="0" marL="0" marR="0" rtl="0" algn="just">
              <a:lnSpc>
                <a:spcPct val="90000"/>
              </a:lnSpc>
              <a:spcBef>
                <a:spcPts val="1000"/>
              </a:spcBef>
              <a:spcAft>
                <a:spcPts val="0"/>
              </a:spcAft>
              <a:buClr>
                <a:schemeClr val="dk1"/>
              </a:buClr>
              <a:buSzPts val="2800"/>
              <a:buFont typeface="Arial"/>
              <a:buNone/>
            </a:pPr>
            <a:r>
              <a:rPr b="1" lang="pt-BR" sz="2800">
                <a:solidFill>
                  <a:schemeClr val="dk1"/>
                </a:solidFill>
                <a:latin typeface="Arial"/>
                <a:ea typeface="Arial"/>
                <a:cs typeface="Arial"/>
                <a:sym typeface="Arial"/>
              </a:rPr>
              <a:t>MICROPROCESSADORES</a:t>
            </a:r>
            <a:r>
              <a:rPr lang="pt-BR" sz="2800">
                <a:solidFill>
                  <a:schemeClr val="dk1"/>
                </a:solidFill>
                <a:latin typeface="Arial"/>
                <a:ea typeface="Arial"/>
                <a:cs typeface="Arial"/>
                <a:sym typeface="Arial"/>
              </a:rPr>
              <a:t> são sistemas onde somente o processador é encapsulado no chip, sendo necessário desenvolver todo o hardware adicional necessário;</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Arial"/>
                <a:ea typeface="Arial"/>
                <a:cs typeface="Arial"/>
                <a:sym typeface="Arial"/>
              </a:rPr>
              <a:t>Os </a:t>
            </a:r>
            <a:r>
              <a:rPr b="1" lang="pt-BR" sz="2800">
                <a:solidFill>
                  <a:schemeClr val="dk1"/>
                </a:solidFill>
                <a:latin typeface="Arial"/>
                <a:ea typeface="Arial"/>
                <a:cs typeface="Arial"/>
                <a:sym typeface="Arial"/>
              </a:rPr>
              <a:t>DSP-Digital Signal Processor </a:t>
            </a:r>
            <a:r>
              <a:rPr lang="pt-BR" sz="2800">
                <a:solidFill>
                  <a:schemeClr val="dk1"/>
                </a:solidFill>
                <a:latin typeface="Arial"/>
                <a:ea typeface="Arial"/>
                <a:cs typeface="Arial"/>
                <a:sym typeface="Arial"/>
              </a:rPr>
              <a:t>são sistemas projetados para realizar grande volume de cálculo, principalmente somatório de produtos, que são as operações utilizadas em processamento de sinais .</a:t>
            </a:r>
            <a:endParaRPr/>
          </a:p>
          <a:p>
            <a:pPr indent="0" lvl="0" marL="0" marR="0" rtl="0" algn="just">
              <a:lnSpc>
                <a:spcPct val="90000"/>
              </a:lnSpc>
              <a:spcBef>
                <a:spcPts val="100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0" lvl="0" marL="0" marR="0" rtl="0" algn="just">
              <a:lnSpc>
                <a:spcPct val="90000"/>
              </a:lnSpc>
              <a:spcBef>
                <a:spcPts val="100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31"/>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601" name="Google Shape;601;p31"/>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602" name="Google Shape;602;p31"/>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03" name="Google Shape;603;p31"/>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604" name="Google Shape;604;p31"/>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605" name="Google Shape;605;p31"/>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606" name="Google Shape;606;p31"/>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07" name="Google Shape;607;p31"/>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608" name="Google Shape;608;p31"/>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 name="Google Shape;609;p31"/>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sp>
        <p:nvSpPr>
          <p:cNvPr id="610" name="Google Shape;610;p31"/>
          <p:cNvSpPr txBox="1"/>
          <p:nvPr/>
        </p:nvSpPr>
        <p:spPr>
          <a:xfrm>
            <a:off x="1200679" y="1955525"/>
            <a:ext cx="10482334" cy="3880773"/>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lang="pt-BR" sz="2800">
                <a:solidFill>
                  <a:schemeClr val="dk1"/>
                </a:solidFill>
                <a:latin typeface="Calibri"/>
                <a:ea typeface="Calibri"/>
                <a:cs typeface="Calibri"/>
                <a:sym typeface="Calibri"/>
              </a:rPr>
              <a:t>Um microcontrolador basicamente possui mais funcionalidades que o microprocessador não possui, como:</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I. Timers;</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II. Interface serial;</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III. Conversor A/D e D/A;</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IV. Interrupções.</a:t>
            </a:r>
            <a:endParaRPr sz="2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32"/>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617" name="Google Shape;617;p32"/>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618" name="Google Shape;618;p32"/>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19" name="Google Shape;619;p32"/>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620" name="Google Shape;620;p32"/>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621" name="Google Shape;621;p32"/>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622" name="Google Shape;622;p32"/>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23" name="Google Shape;623;p32"/>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624" name="Google Shape;624;p32"/>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5" name="Google Shape;625;p32"/>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sp>
        <p:nvSpPr>
          <p:cNvPr id="626" name="Google Shape;626;p32"/>
          <p:cNvSpPr txBox="1"/>
          <p:nvPr/>
        </p:nvSpPr>
        <p:spPr>
          <a:xfrm>
            <a:off x="615037" y="2012012"/>
            <a:ext cx="5480964" cy="4140854"/>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lang="pt-BR" sz="2800">
                <a:solidFill>
                  <a:schemeClr val="dk1"/>
                </a:solidFill>
                <a:latin typeface="Times"/>
                <a:ea typeface="Times"/>
                <a:cs typeface="Times"/>
                <a:sym typeface="Times"/>
              </a:rPr>
              <a:t>Um microcontrolador quando utilizado para controlar determinado processo é chamado de </a:t>
            </a:r>
            <a:r>
              <a:rPr b="1" lang="pt-BR" sz="2800">
                <a:solidFill>
                  <a:schemeClr val="dk1"/>
                </a:solidFill>
                <a:latin typeface="Times"/>
                <a:ea typeface="Times"/>
                <a:cs typeface="Times"/>
                <a:sym typeface="Times"/>
              </a:rPr>
              <a:t>sistema embarcado</a:t>
            </a:r>
            <a:r>
              <a:rPr lang="pt-BR" sz="2800">
                <a:solidFill>
                  <a:schemeClr val="dk1"/>
                </a:solidFill>
                <a:latin typeface="Times"/>
                <a:ea typeface="Times"/>
                <a:cs typeface="Times"/>
                <a:sym typeface="Times"/>
              </a:rPr>
              <a:t>. Este sistema trabalha com determinadas entradas, que podem ser desde a ação do usuário até a captação de temperatura, estas são processadas e geram alguma resposta que é a saída.</a:t>
            </a:r>
            <a:endParaRPr sz="2800">
              <a:solidFill>
                <a:schemeClr val="dk1"/>
              </a:solidFill>
              <a:latin typeface="Calibri"/>
              <a:ea typeface="Calibri"/>
              <a:cs typeface="Calibri"/>
              <a:sym typeface="Calibri"/>
            </a:endParaRPr>
          </a:p>
        </p:txBody>
      </p:sp>
      <p:pic>
        <p:nvPicPr>
          <p:cNvPr id="627" name="Google Shape;627;p32"/>
          <p:cNvPicPr preferRelativeResize="0"/>
          <p:nvPr/>
        </p:nvPicPr>
        <p:blipFill rotWithShape="1">
          <a:blip r:embed="rId6">
            <a:alphaModFix/>
          </a:blip>
          <a:srcRect b="0" l="0" r="0" t="0"/>
          <a:stretch/>
        </p:blipFill>
        <p:spPr>
          <a:xfrm>
            <a:off x="6021352" y="1979214"/>
            <a:ext cx="6056917" cy="37612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id="633" name="Google Shape;633;p33"/>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634" name="Google Shape;634;p33"/>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635" name="Google Shape;635;p33"/>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36" name="Google Shape;636;p33"/>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637" name="Google Shape;637;p33"/>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638" name="Google Shape;638;p33"/>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639" name="Google Shape;639;p33"/>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40" name="Google Shape;640;p33"/>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641" name="Google Shape;641;p33"/>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2" name="Google Shape;642;p33"/>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sp>
        <p:nvSpPr>
          <p:cNvPr id="643" name="Google Shape;643;p33"/>
          <p:cNvSpPr txBox="1"/>
          <p:nvPr/>
        </p:nvSpPr>
        <p:spPr>
          <a:xfrm>
            <a:off x="1423289" y="1749772"/>
            <a:ext cx="9910457" cy="3880773"/>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lang="pt-BR" sz="2800">
                <a:solidFill>
                  <a:schemeClr val="dk1"/>
                </a:solidFill>
                <a:latin typeface="Arial"/>
                <a:ea typeface="Arial"/>
                <a:cs typeface="Arial"/>
                <a:sym typeface="Arial"/>
              </a:rPr>
              <a:t>Exemplos de microcontroladores encontrados no mercado:</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Arial"/>
                <a:ea typeface="Arial"/>
                <a:cs typeface="Arial"/>
                <a:sym typeface="Arial"/>
              </a:rPr>
              <a:t>Para 8 bits de processamento: Atmel (8051 e AVR), PIC das famílias 12,  16 e 18;</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Arial"/>
                <a:ea typeface="Arial"/>
                <a:cs typeface="Arial"/>
                <a:sym typeface="Arial"/>
              </a:rPr>
              <a:t>Para 16 bits de processamento: MSP430;</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Arial"/>
                <a:ea typeface="Arial"/>
                <a:cs typeface="Arial"/>
                <a:sym typeface="Arial"/>
              </a:rPr>
              <a:t>Para 32 bits de processamento:	PIC da família 32 e microcontroladores  da arquitetura ARM (NXP/Freescale, Tiva Stelaris,STM).</a:t>
            </a:r>
            <a:endParaRPr sz="2800">
              <a:solidFill>
                <a:schemeClr val="dk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34"/>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650" name="Google Shape;650;p34"/>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651" name="Google Shape;651;p34"/>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52" name="Google Shape;652;p34"/>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653" name="Google Shape;653;p34"/>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654" name="Google Shape;654;p34"/>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655" name="Google Shape;655;p34"/>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56" name="Google Shape;656;p34"/>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657" name="Google Shape;657;p34"/>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8" name="Google Shape;658;p34"/>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sp>
        <p:nvSpPr>
          <p:cNvPr id="659" name="Google Shape;659;p34"/>
          <p:cNvSpPr txBox="1"/>
          <p:nvPr/>
        </p:nvSpPr>
        <p:spPr>
          <a:xfrm>
            <a:off x="677334" y="1749772"/>
            <a:ext cx="9460678" cy="474491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2800"/>
              <a:buFont typeface="Noto Sans Symbols"/>
              <a:buNone/>
            </a:pPr>
            <a:r>
              <a:rPr b="1" i="0" lang="pt-BR" sz="2800" u="none" cap="none" strike="noStrike">
                <a:solidFill>
                  <a:srgbClr val="000000"/>
                </a:solidFill>
                <a:latin typeface="Calibri"/>
                <a:ea typeface="Calibri"/>
                <a:cs typeface="Calibri"/>
                <a:sym typeface="Calibri"/>
              </a:rPr>
              <a:t>Estrutura de um microcontrolador</a:t>
            </a:r>
            <a:endParaRPr/>
          </a:p>
          <a:p>
            <a:pPr indent="0" lvl="0" marL="0" marR="0" rtl="0" algn="l">
              <a:lnSpc>
                <a:spcPct val="100000"/>
              </a:lnSpc>
              <a:spcBef>
                <a:spcPts val="0"/>
              </a:spcBef>
              <a:spcAft>
                <a:spcPts val="0"/>
              </a:spcAft>
              <a:buClr>
                <a:srgbClr val="000000"/>
              </a:buClr>
              <a:buSzPts val="2800"/>
              <a:buFont typeface="Noto Sans Symbols"/>
              <a:buNone/>
            </a:pPr>
            <a:r>
              <a:rPr b="0" i="0" lang="pt-BR" sz="2800" u="none" cap="none" strike="noStrike">
                <a:solidFill>
                  <a:srgbClr val="000000"/>
                </a:solidFill>
                <a:latin typeface="Calibri"/>
                <a:ea typeface="Calibri"/>
                <a:cs typeface="Calibri"/>
                <a:sym typeface="Calibri"/>
              </a:rPr>
              <a:t>ULA – Unidade lógica Aritmética;</a:t>
            </a:r>
            <a:endParaRPr/>
          </a:p>
          <a:p>
            <a:pPr indent="0" lvl="0" marL="0" marR="0" rtl="0" algn="l">
              <a:lnSpc>
                <a:spcPct val="100000"/>
              </a:lnSpc>
              <a:spcBef>
                <a:spcPts val="0"/>
              </a:spcBef>
              <a:spcAft>
                <a:spcPts val="0"/>
              </a:spcAft>
              <a:buClr>
                <a:srgbClr val="000000"/>
              </a:buClr>
              <a:buSzPts val="2800"/>
              <a:buFont typeface="Noto Sans Symbols"/>
              <a:buNone/>
            </a:pPr>
            <a:r>
              <a:rPr b="0" i="0" lang="pt-BR" sz="2800" u="none" cap="none" strike="noStrike">
                <a:solidFill>
                  <a:srgbClr val="000000"/>
                </a:solidFill>
                <a:latin typeface="Calibri"/>
                <a:ea typeface="Calibri"/>
                <a:cs typeface="Calibri"/>
                <a:sym typeface="Calibri"/>
              </a:rPr>
              <a:t>FLASH – Memória de programa;</a:t>
            </a:r>
            <a:endParaRPr/>
          </a:p>
          <a:p>
            <a:pPr indent="0" lvl="0" marL="0" marR="0" rtl="0" algn="l">
              <a:lnSpc>
                <a:spcPct val="100000"/>
              </a:lnSpc>
              <a:spcBef>
                <a:spcPts val="0"/>
              </a:spcBef>
              <a:spcAft>
                <a:spcPts val="0"/>
              </a:spcAft>
              <a:buClr>
                <a:srgbClr val="000000"/>
              </a:buClr>
              <a:buSzPts val="2800"/>
              <a:buFont typeface="Noto Sans Symbols"/>
              <a:buNone/>
            </a:pPr>
            <a:r>
              <a:rPr b="0" i="0" lang="pt-BR" sz="2800" u="none" cap="none" strike="noStrike">
                <a:solidFill>
                  <a:srgbClr val="000000"/>
                </a:solidFill>
                <a:latin typeface="Calibri"/>
                <a:ea typeface="Calibri"/>
                <a:cs typeface="Calibri"/>
                <a:sym typeface="Calibri"/>
              </a:rPr>
              <a:t>PC – Contador de programa;</a:t>
            </a:r>
            <a:endParaRPr/>
          </a:p>
          <a:p>
            <a:pPr indent="0" lvl="0" marL="0" marR="0" rtl="0" algn="l">
              <a:lnSpc>
                <a:spcPct val="100000"/>
              </a:lnSpc>
              <a:spcBef>
                <a:spcPts val="0"/>
              </a:spcBef>
              <a:spcAft>
                <a:spcPts val="0"/>
              </a:spcAft>
              <a:buClr>
                <a:srgbClr val="000000"/>
              </a:buClr>
              <a:buSzPts val="2800"/>
              <a:buFont typeface="Noto Sans Symbols"/>
              <a:buNone/>
            </a:pPr>
            <a:r>
              <a:rPr b="0" i="0" lang="pt-BR" sz="2800" u="none" cap="none" strike="noStrike">
                <a:solidFill>
                  <a:srgbClr val="000000"/>
                </a:solidFill>
                <a:latin typeface="Calibri"/>
                <a:ea typeface="Calibri"/>
                <a:cs typeface="Calibri"/>
                <a:sym typeface="Calibri"/>
              </a:rPr>
              <a:t>PORT A E PORT B – Periféricos;</a:t>
            </a:r>
            <a:endParaRPr/>
          </a:p>
          <a:p>
            <a:pPr indent="0" lvl="0" marL="0" marR="0" rtl="0" algn="l">
              <a:lnSpc>
                <a:spcPct val="100000"/>
              </a:lnSpc>
              <a:spcBef>
                <a:spcPts val="0"/>
              </a:spcBef>
              <a:spcAft>
                <a:spcPts val="0"/>
              </a:spcAft>
              <a:buClr>
                <a:srgbClr val="000000"/>
              </a:buClr>
              <a:buSzPts val="2800"/>
              <a:buFont typeface="Noto Sans Symbols"/>
              <a:buNone/>
            </a:pPr>
            <a:r>
              <a:rPr b="0" i="0" lang="pt-BR" sz="2800" u="none" cap="none" strike="noStrike">
                <a:solidFill>
                  <a:srgbClr val="000000"/>
                </a:solidFill>
                <a:latin typeface="Calibri"/>
                <a:ea typeface="Calibri"/>
                <a:cs typeface="Calibri"/>
                <a:sym typeface="Calibri"/>
              </a:rPr>
              <a:t>RAM – Memória de acesso aleatório;</a:t>
            </a:r>
            <a:endParaRPr/>
          </a:p>
          <a:p>
            <a:pPr indent="0" lvl="0" marL="0" marR="0" rtl="0" algn="l">
              <a:lnSpc>
                <a:spcPct val="100000"/>
              </a:lnSpc>
              <a:spcBef>
                <a:spcPts val="0"/>
              </a:spcBef>
              <a:spcAft>
                <a:spcPts val="0"/>
              </a:spcAft>
              <a:buClr>
                <a:srgbClr val="000000"/>
              </a:buClr>
              <a:buSzPts val="2800"/>
              <a:buFont typeface="Noto Sans Symbols"/>
              <a:buNone/>
            </a:pPr>
            <a:r>
              <a:rPr b="0" i="0" lang="pt-BR" sz="2800" u="none" cap="none" strike="noStrike">
                <a:solidFill>
                  <a:srgbClr val="000000"/>
                </a:solidFill>
                <a:latin typeface="Calibri"/>
                <a:ea typeface="Calibri"/>
                <a:cs typeface="Calibri"/>
                <a:sym typeface="Calibri"/>
              </a:rPr>
              <a:t>MUX – Multiplexador;</a:t>
            </a:r>
            <a:endParaRPr/>
          </a:p>
          <a:p>
            <a:pPr indent="0" lvl="0" marL="0" marR="0" rtl="0" algn="l">
              <a:lnSpc>
                <a:spcPct val="100000"/>
              </a:lnSpc>
              <a:spcBef>
                <a:spcPts val="0"/>
              </a:spcBef>
              <a:spcAft>
                <a:spcPts val="0"/>
              </a:spcAft>
              <a:buClr>
                <a:srgbClr val="000000"/>
              </a:buClr>
              <a:buSzPts val="2800"/>
              <a:buFont typeface="Noto Sans Symbols"/>
              <a:buNone/>
            </a:pPr>
            <a:r>
              <a:rPr b="0" i="0" lang="pt-BR" sz="2800" u="none" cap="none" strike="noStrike">
                <a:solidFill>
                  <a:srgbClr val="000000"/>
                </a:solidFill>
                <a:latin typeface="Calibri"/>
                <a:ea typeface="Calibri"/>
                <a:cs typeface="Calibri"/>
                <a:sym typeface="Calibri"/>
              </a:rPr>
              <a:t>TIMER 1 E TIMER 2 – Registradores de temporização;</a:t>
            </a:r>
            <a:endParaRPr/>
          </a:p>
          <a:p>
            <a:pPr indent="0" lvl="0" marL="0" marR="0" rtl="0" algn="l">
              <a:lnSpc>
                <a:spcPct val="100000"/>
              </a:lnSpc>
              <a:spcBef>
                <a:spcPts val="0"/>
              </a:spcBef>
              <a:spcAft>
                <a:spcPts val="0"/>
              </a:spcAft>
              <a:buClr>
                <a:srgbClr val="000000"/>
              </a:buClr>
              <a:buSzPts val="2800"/>
              <a:buFont typeface="Noto Sans Symbols"/>
              <a:buNone/>
            </a:pPr>
            <a:r>
              <a:rPr b="0" i="0" lang="pt-BR" sz="2800" u="none" cap="none" strike="noStrike">
                <a:solidFill>
                  <a:srgbClr val="000000"/>
                </a:solidFill>
                <a:latin typeface="Calibri"/>
                <a:ea typeface="Calibri"/>
                <a:cs typeface="Calibri"/>
                <a:sym typeface="Calibri"/>
              </a:rPr>
              <a:t>STATUS-reg – Registrador de estado da CPU.</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35"/>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666" name="Google Shape;666;p35"/>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667" name="Google Shape;667;p35"/>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68" name="Google Shape;668;p35"/>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669" name="Google Shape;669;p35"/>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670" name="Google Shape;670;p35"/>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671" name="Google Shape;671;p35"/>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72" name="Google Shape;672;p35"/>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673" name="Google Shape;673;p35"/>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 name="Google Shape;674;p35"/>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pic>
        <p:nvPicPr>
          <p:cNvPr id="675" name="Google Shape;675;p35"/>
          <p:cNvPicPr preferRelativeResize="0"/>
          <p:nvPr/>
        </p:nvPicPr>
        <p:blipFill rotWithShape="1">
          <a:blip r:embed="rId6">
            <a:alphaModFix/>
          </a:blip>
          <a:srcRect b="0" l="0" r="0" t="0"/>
          <a:stretch/>
        </p:blipFill>
        <p:spPr>
          <a:xfrm>
            <a:off x="5187093" y="63198"/>
            <a:ext cx="6860562" cy="673160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36"/>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682" name="Google Shape;682;p36"/>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683" name="Google Shape;683;p36"/>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84" name="Google Shape;684;p36"/>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685" name="Google Shape;685;p36"/>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686" name="Google Shape;686;p36"/>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687" name="Google Shape;687;p36"/>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88" name="Google Shape;688;p36"/>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689" name="Google Shape;689;p36"/>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0" name="Google Shape;690;p36"/>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pic>
        <p:nvPicPr>
          <p:cNvPr id="691" name="Google Shape;691;p36"/>
          <p:cNvPicPr preferRelativeResize="0"/>
          <p:nvPr/>
        </p:nvPicPr>
        <p:blipFill rotWithShape="1">
          <a:blip r:embed="rId6">
            <a:alphaModFix/>
          </a:blip>
          <a:srcRect b="0" l="0" r="0" t="0"/>
          <a:stretch/>
        </p:blipFill>
        <p:spPr>
          <a:xfrm>
            <a:off x="1582775" y="2217335"/>
            <a:ext cx="7624490" cy="4591091"/>
          </a:xfrm>
          <a:prstGeom prst="rect">
            <a:avLst/>
          </a:prstGeom>
          <a:noFill/>
          <a:ln>
            <a:noFill/>
          </a:ln>
        </p:spPr>
      </p:pic>
      <p:sp>
        <p:nvSpPr>
          <p:cNvPr id="692" name="Google Shape;692;p36"/>
          <p:cNvSpPr txBox="1"/>
          <p:nvPr/>
        </p:nvSpPr>
        <p:spPr>
          <a:xfrm>
            <a:off x="1200679" y="1530220"/>
            <a:ext cx="825614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800">
                <a:solidFill>
                  <a:schemeClr val="dk1"/>
                </a:solidFill>
                <a:latin typeface="Calibri"/>
                <a:ea typeface="Calibri"/>
                <a:cs typeface="Calibri"/>
                <a:sym typeface="Calibri"/>
              </a:rPr>
              <a:t>Formas de gravação de firmware: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37"/>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699" name="Google Shape;699;p37"/>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700" name="Google Shape;700;p37"/>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01" name="Google Shape;701;p37"/>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702" name="Google Shape;702;p37"/>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703" name="Google Shape;703;p37"/>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704" name="Google Shape;704;p37"/>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05" name="Google Shape;705;p37"/>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706" name="Google Shape;706;p37"/>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 name="Google Shape;707;p37"/>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Plataforma Arduino</a:t>
            </a:r>
            <a:endParaRPr b="1" sz="3600">
              <a:solidFill>
                <a:srgbClr val="2F8DFF"/>
              </a:solidFill>
              <a:latin typeface="Arial"/>
              <a:ea typeface="Arial"/>
              <a:cs typeface="Arial"/>
              <a:sym typeface="Arial"/>
            </a:endParaRPr>
          </a:p>
        </p:txBody>
      </p:sp>
      <p:sp>
        <p:nvSpPr>
          <p:cNvPr id="708" name="Google Shape;708;p37"/>
          <p:cNvSpPr txBox="1"/>
          <p:nvPr/>
        </p:nvSpPr>
        <p:spPr>
          <a:xfrm>
            <a:off x="1200679" y="1683026"/>
            <a:ext cx="5588741" cy="4290405"/>
          </a:xfrm>
          <a:prstGeom prst="rect">
            <a:avLst/>
          </a:prstGeom>
          <a:noFill/>
          <a:ln>
            <a:noFill/>
          </a:ln>
        </p:spPr>
        <p:txBody>
          <a:bodyPr anchorCtr="0" anchor="t" bIns="45700" lIns="91425" spcFirstLastPara="1" rIns="91425" wrap="square" tIns="45700">
            <a:spAutoFit/>
          </a:bodyPr>
          <a:lstStyle/>
          <a:p>
            <a:pPr indent="0" lvl="0" marL="0" marR="0" rtl="0" algn="just">
              <a:lnSpc>
                <a:spcPct val="90000"/>
              </a:lnSpc>
              <a:spcBef>
                <a:spcPts val="0"/>
              </a:spcBef>
              <a:spcAft>
                <a:spcPts val="0"/>
              </a:spcAft>
              <a:buClr>
                <a:schemeClr val="dk1"/>
              </a:buClr>
              <a:buSzPts val="2600"/>
              <a:buFont typeface="Calibri"/>
              <a:buNone/>
            </a:pPr>
            <a:r>
              <a:rPr lang="pt-BR" sz="2800">
                <a:solidFill>
                  <a:schemeClr val="dk1"/>
                </a:solidFill>
                <a:latin typeface="Calibri"/>
                <a:ea typeface="Calibri"/>
                <a:cs typeface="Calibri"/>
                <a:sym typeface="Calibri"/>
              </a:rPr>
              <a:t>O Arduino é uma plataforma livre de desenvolvimento de hardware e software que visa habilitar e incentivar projetistas e iniciantes a desenvolverem projetos e aplicações relacionados a automação e a eletrônica aplicada. Para estas aplicações é utiliza uma placa programável em linguagem C/C++. </a:t>
            </a:r>
            <a:endParaRPr i="1" sz="2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descr="Arduino Uno Tecnologia - Imagens grátis no Pixabay" id="709" name="Google Shape;709;p37"/>
          <p:cNvPicPr preferRelativeResize="0"/>
          <p:nvPr/>
        </p:nvPicPr>
        <p:blipFill rotWithShape="1">
          <a:blip r:embed="rId6">
            <a:alphaModFix/>
          </a:blip>
          <a:srcRect b="0" l="0" r="0" t="0"/>
          <a:stretch/>
        </p:blipFill>
        <p:spPr>
          <a:xfrm>
            <a:off x="7047067" y="1513930"/>
            <a:ext cx="4953230" cy="3506219"/>
          </a:xfrm>
          <a:prstGeom prst="rect">
            <a:avLst/>
          </a:prstGeom>
          <a:noFill/>
          <a:ln>
            <a:noFill/>
          </a:ln>
        </p:spPr>
      </p:pic>
      <p:sp>
        <p:nvSpPr>
          <p:cNvPr id="710" name="Google Shape;710;p37"/>
          <p:cNvSpPr txBox="1"/>
          <p:nvPr/>
        </p:nvSpPr>
        <p:spPr>
          <a:xfrm>
            <a:off x="6789420" y="5115139"/>
            <a:ext cx="558874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800">
                <a:solidFill>
                  <a:schemeClr val="dk1"/>
                </a:solidFill>
                <a:latin typeface="Calibri"/>
                <a:ea typeface="Calibri"/>
                <a:cs typeface="Calibri"/>
                <a:sym typeface="Calibri"/>
              </a:rPr>
              <a:t>Link: https://pixabay.com/pt/illustrations/arduino-arduino-uno-tecnologia-2168193/</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id="716" name="Google Shape;716;p38"/>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717" name="Google Shape;717;p38"/>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718" name="Google Shape;718;p38"/>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19" name="Google Shape;719;p38"/>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720" name="Google Shape;720;p38"/>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721" name="Google Shape;721;p38"/>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722" name="Google Shape;722;p38"/>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23" name="Google Shape;723;p38"/>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724" name="Google Shape;724;p38"/>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 name="Google Shape;725;p38"/>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Plataforma Arduino</a:t>
            </a:r>
            <a:endParaRPr b="1" sz="3600">
              <a:solidFill>
                <a:srgbClr val="2F8DFF"/>
              </a:solidFill>
              <a:latin typeface="Arial"/>
              <a:ea typeface="Arial"/>
              <a:cs typeface="Arial"/>
              <a:sym typeface="Arial"/>
            </a:endParaRPr>
          </a:p>
        </p:txBody>
      </p:sp>
      <p:sp>
        <p:nvSpPr>
          <p:cNvPr id="726" name="Google Shape;726;p38"/>
          <p:cNvSpPr txBox="1"/>
          <p:nvPr/>
        </p:nvSpPr>
        <p:spPr>
          <a:xfrm>
            <a:off x="1200679" y="1644491"/>
            <a:ext cx="8926302" cy="13849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800">
                <a:solidFill>
                  <a:schemeClr val="dk1"/>
                </a:solidFill>
                <a:latin typeface="Calibri"/>
                <a:ea typeface="Calibri"/>
                <a:cs typeface="Calibri"/>
                <a:sym typeface="Calibri"/>
              </a:rPr>
              <a:t>A placa Arduino utiliza um microcontrolador de 8 bits da família AVRmega fabricado pela Atmel. </a:t>
            </a:r>
            <a:endParaRPr/>
          </a:p>
          <a:p>
            <a:pPr indent="0" lvl="0" marL="0" marR="0" rtl="0" algn="just">
              <a:spcBef>
                <a:spcPts val="0"/>
              </a:spcBef>
              <a:spcAft>
                <a:spcPts val="0"/>
              </a:spcAft>
              <a:buNone/>
            </a:pPr>
            <a:r>
              <a:t/>
            </a:r>
            <a:endParaRPr sz="2800">
              <a:solidFill>
                <a:schemeClr val="dk1"/>
              </a:solidFill>
              <a:latin typeface="Calibri"/>
              <a:ea typeface="Calibri"/>
              <a:cs typeface="Calibri"/>
              <a:sym typeface="Calibri"/>
            </a:endParaRPr>
          </a:p>
        </p:txBody>
      </p:sp>
      <p:pic>
        <p:nvPicPr>
          <p:cNvPr id="727" name="Google Shape;727;p38"/>
          <p:cNvPicPr preferRelativeResize="0"/>
          <p:nvPr/>
        </p:nvPicPr>
        <p:blipFill rotWithShape="1">
          <a:blip r:embed="rId6">
            <a:alphaModFix/>
          </a:blip>
          <a:srcRect b="0" l="0" r="0" t="0"/>
          <a:stretch/>
        </p:blipFill>
        <p:spPr>
          <a:xfrm>
            <a:off x="3048000" y="2668783"/>
            <a:ext cx="5266005" cy="3517691"/>
          </a:xfrm>
          <a:prstGeom prst="rect">
            <a:avLst/>
          </a:prstGeom>
          <a:noFill/>
          <a:ln>
            <a:noFill/>
          </a:ln>
        </p:spPr>
      </p:pic>
      <p:sp>
        <p:nvSpPr>
          <p:cNvPr id="728" name="Google Shape;728;p38"/>
          <p:cNvSpPr txBox="1"/>
          <p:nvPr/>
        </p:nvSpPr>
        <p:spPr>
          <a:xfrm>
            <a:off x="2151939" y="6001808"/>
            <a:ext cx="69564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Link: https://pt.wikipedia.org/wiki/Ficheiro:ATMEGA328P-PU.jpg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39"/>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735" name="Google Shape;735;p39"/>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736" name="Google Shape;736;p39"/>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37" name="Google Shape;737;p39"/>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738" name="Google Shape;738;p39"/>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739" name="Google Shape;739;p39"/>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740" name="Google Shape;740;p39"/>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41" name="Google Shape;741;p39"/>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742" name="Google Shape;742;p39"/>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3" name="Google Shape;743;p39"/>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Plataforma Arduino</a:t>
            </a:r>
            <a:endParaRPr b="1" sz="3600">
              <a:solidFill>
                <a:srgbClr val="2F8DFF"/>
              </a:solidFill>
              <a:latin typeface="Arial"/>
              <a:ea typeface="Arial"/>
              <a:cs typeface="Arial"/>
              <a:sym typeface="Arial"/>
            </a:endParaRPr>
          </a:p>
        </p:txBody>
      </p:sp>
      <p:sp>
        <p:nvSpPr>
          <p:cNvPr id="744" name="Google Shape;744;p39"/>
          <p:cNvSpPr txBox="1"/>
          <p:nvPr/>
        </p:nvSpPr>
        <p:spPr>
          <a:xfrm>
            <a:off x="6096000" y="2168925"/>
            <a:ext cx="5956745" cy="39703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800"/>
              <a:buFont typeface="Calibri"/>
              <a:buNone/>
            </a:pPr>
            <a:r>
              <a:rPr lang="pt-BR" sz="2800">
                <a:solidFill>
                  <a:schemeClr val="dk1"/>
                </a:solidFill>
                <a:latin typeface="Calibri"/>
                <a:ea typeface="Calibri"/>
                <a:cs typeface="Calibri"/>
                <a:sym typeface="Calibri"/>
              </a:rPr>
              <a:t>Um “</a:t>
            </a:r>
            <a:r>
              <a:rPr b="1" lang="pt-BR" sz="2800">
                <a:solidFill>
                  <a:schemeClr val="dk1"/>
                </a:solidFill>
                <a:latin typeface="Calibri"/>
                <a:ea typeface="Calibri"/>
                <a:cs typeface="Calibri"/>
                <a:sym typeface="Calibri"/>
              </a:rPr>
              <a:t>microcontrolador”</a:t>
            </a:r>
            <a:r>
              <a:rPr lang="pt-BR" sz="2800">
                <a:solidFill>
                  <a:schemeClr val="dk1"/>
                </a:solidFill>
                <a:latin typeface="Calibri"/>
                <a:ea typeface="Calibri"/>
                <a:cs typeface="Calibri"/>
                <a:sym typeface="Calibri"/>
              </a:rPr>
              <a:t> é um sistema microprocessado que funciona como um pequeno computador tudo em um circuito integrado com:</a:t>
            </a:r>
            <a:endParaRPr/>
          </a:p>
          <a:p>
            <a:pPr indent="0" lvl="1" marL="457200" marR="0" rtl="0" algn="just">
              <a:spcBef>
                <a:spcPts val="0"/>
              </a:spcBef>
              <a:spcAft>
                <a:spcPts val="0"/>
              </a:spcAft>
              <a:buNone/>
            </a:pPr>
            <a:r>
              <a:rPr b="0" i="0" lang="pt-BR" sz="2800" u="none" cap="none" strike="noStrike">
                <a:solidFill>
                  <a:schemeClr val="dk1"/>
                </a:solidFill>
                <a:latin typeface="Calibri"/>
                <a:ea typeface="Calibri"/>
                <a:cs typeface="Calibri"/>
                <a:sym typeface="Calibri"/>
              </a:rPr>
              <a:t>Processador</a:t>
            </a:r>
            <a:endParaRPr/>
          </a:p>
          <a:p>
            <a:pPr indent="0" lvl="1" marL="457200" marR="0" rtl="0" algn="just">
              <a:spcBef>
                <a:spcPts val="0"/>
              </a:spcBef>
              <a:spcAft>
                <a:spcPts val="0"/>
              </a:spcAft>
              <a:buNone/>
            </a:pPr>
            <a:r>
              <a:rPr b="0" i="0" lang="pt-BR" sz="2800" u="none" cap="none" strike="noStrike">
                <a:solidFill>
                  <a:schemeClr val="dk1"/>
                </a:solidFill>
                <a:latin typeface="Calibri"/>
                <a:ea typeface="Calibri"/>
                <a:cs typeface="Calibri"/>
                <a:sym typeface="Calibri"/>
              </a:rPr>
              <a:t>Memória</a:t>
            </a:r>
            <a:endParaRPr/>
          </a:p>
          <a:p>
            <a:pPr indent="0" lvl="1" marL="457200" marR="0" rtl="0" algn="just">
              <a:spcBef>
                <a:spcPts val="0"/>
              </a:spcBef>
              <a:spcAft>
                <a:spcPts val="0"/>
              </a:spcAft>
              <a:buNone/>
            </a:pPr>
            <a:r>
              <a:rPr b="0" i="0" lang="pt-BR" sz="2800" u="none" cap="none" strike="noStrike">
                <a:solidFill>
                  <a:schemeClr val="dk1"/>
                </a:solidFill>
                <a:latin typeface="Calibri"/>
                <a:ea typeface="Calibri"/>
                <a:cs typeface="Calibri"/>
                <a:sym typeface="Calibri"/>
              </a:rPr>
              <a:t>Entradas e Saídas</a:t>
            </a:r>
            <a:endParaRPr/>
          </a:p>
          <a:p>
            <a:pPr indent="0" lvl="1" marL="457200" marR="0" rtl="0" algn="just">
              <a:spcBef>
                <a:spcPts val="0"/>
              </a:spcBef>
              <a:spcAft>
                <a:spcPts val="0"/>
              </a:spcAft>
              <a:buNone/>
            </a:pPr>
            <a:r>
              <a:rPr b="0" i="0" lang="pt-BR" sz="2800" u="none" cap="none" strike="noStrike">
                <a:solidFill>
                  <a:schemeClr val="dk1"/>
                </a:solidFill>
                <a:latin typeface="Calibri"/>
                <a:ea typeface="Calibri"/>
                <a:cs typeface="Calibri"/>
                <a:sym typeface="Calibri"/>
              </a:rPr>
              <a:t>Armazenamento</a:t>
            </a:r>
            <a:endParaRPr/>
          </a:p>
          <a:p>
            <a:pPr indent="0" lvl="0" marL="0" marR="0" rtl="0" algn="just">
              <a:spcBef>
                <a:spcPts val="0"/>
              </a:spcBef>
              <a:spcAft>
                <a:spcPts val="0"/>
              </a:spcAft>
              <a:buClr>
                <a:schemeClr val="dk1"/>
              </a:buClr>
              <a:buSzPts val="2800"/>
              <a:buFont typeface="Calibri"/>
              <a:buNone/>
            </a:pPr>
            <a:r>
              <a:rPr lang="pt-BR" sz="2800">
                <a:solidFill>
                  <a:schemeClr val="dk1"/>
                </a:solidFill>
                <a:latin typeface="Calibri"/>
                <a:ea typeface="Calibri"/>
                <a:cs typeface="Calibri"/>
                <a:sym typeface="Calibri"/>
              </a:rPr>
              <a:t>Arduino: ATMEGA328P</a:t>
            </a:r>
            <a:endParaRPr/>
          </a:p>
        </p:txBody>
      </p:sp>
      <p:sp>
        <p:nvSpPr>
          <p:cNvPr id="745" name="Google Shape;745;p39"/>
          <p:cNvSpPr txBox="1"/>
          <p:nvPr/>
        </p:nvSpPr>
        <p:spPr>
          <a:xfrm>
            <a:off x="615036" y="1609557"/>
            <a:ext cx="6080289" cy="4623232"/>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600"/>
              <a:buFont typeface="Arial"/>
              <a:buNone/>
            </a:pPr>
            <a:r>
              <a:rPr lang="pt-BR" sz="2800">
                <a:solidFill>
                  <a:schemeClr val="dk1"/>
                </a:solidFill>
                <a:latin typeface="Calibri"/>
                <a:ea typeface="Calibri"/>
                <a:cs typeface="Calibri"/>
                <a:sym typeface="Calibri"/>
              </a:rPr>
              <a:t>O que é um “microcontrolador”?</a:t>
            </a:r>
            <a:endParaRPr/>
          </a:p>
          <a:p>
            <a:pPr indent="0" lvl="0" marL="0" marR="0" rtl="0" algn="just">
              <a:lnSpc>
                <a:spcPct val="90000"/>
              </a:lnSpc>
              <a:spcBef>
                <a:spcPts val="1000"/>
              </a:spcBef>
              <a:spcAft>
                <a:spcPts val="0"/>
              </a:spcAft>
              <a:buClr>
                <a:schemeClr val="dk1"/>
              </a:buClr>
              <a:buSzPts val="2600"/>
              <a:buFont typeface="Arial"/>
              <a:buNone/>
            </a:pPr>
            <a:r>
              <a:t/>
            </a:r>
            <a:endParaRPr i="1" sz="2400">
              <a:solidFill>
                <a:schemeClr val="dk1"/>
              </a:solidFill>
              <a:latin typeface="Calibri"/>
              <a:ea typeface="Calibri"/>
              <a:cs typeface="Calibri"/>
              <a:sym typeface="Calibri"/>
            </a:endParaRPr>
          </a:p>
        </p:txBody>
      </p:sp>
      <p:pic>
        <p:nvPicPr>
          <p:cNvPr id="746" name="Google Shape;746;p39"/>
          <p:cNvPicPr preferRelativeResize="0"/>
          <p:nvPr/>
        </p:nvPicPr>
        <p:blipFill rotWithShape="1">
          <a:blip r:embed="rId6">
            <a:alphaModFix/>
          </a:blip>
          <a:srcRect b="0" l="0" r="0" t="0"/>
          <a:stretch/>
        </p:blipFill>
        <p:spPr>
          <a:xfrm>
            <a:off x="1611425" y="2174558"/>
            <a:ext cx="3002778" cy="3002778"/>
          </a:xfrm>
          <a:prstGeom prst="rect">
            <a:avLst/>
          </a:prstGeom>
          <a:noFill/>
          <a:ln>
            <a:noFill/>
          </a:ln>
        </p:spPr>
      </p:pic>
      <p:pic>
        <p:nvPicPr>
          <p:cNvPr descr="Imagem relacionada" id="747" name="Google Shape;747;p39"/>
          <p:cNvPicPr preferRelativeResize="0"/>
          <p:nvPr/>
        </p:nvPicPr>
        <p:blipFill rotWithShape="1">
          <a:blip r:embed="rId7">
            <a:alphaModFix/>
          </a:blip>
          <a:srcRect b="0" l="0" r="0" t="0"/>
          <a:stretch/>
        </p:blipFill>
        <p:spPr>
          <a:xfrm>
            <a:off x="1611425" y="5177336"/>
            <a:ext cx="3002778" cy="149388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4"/>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39" name="Google Shape;139;p4"/>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40" name="Google Shape;140;p4"/>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1" name="Google Shape;141;p4"/>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42" name="Google Shape;142;p4"/>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43" name="Google Shape;143;p4"/>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144" name="Google Shape;144;p4"/>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5" name="Google Shape;145;p4"/>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46" name="Google Shape;146;p4"/>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4"/>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sp>
        <p:nvSpPr>
          <p:cNvPr id="148" name="Google Shape;148;p4"/>
          <p:cNvSpPr txBox="1"/>
          <p:nvPr/>
        </p:nvSpPr>
        <p:spPr>
          <a:xfrm>
            <a:off x="1586025" y="1719829"/>
            <a:ext cx="9284572" cy="3880773"/>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lang="pt-BR" sz="2800">
                <a:solidFill>
                  <a:schemeClr val="dk1"/>
                </a:solidFill>
                <a:latin typeface="Calibri"/>
                <a:ea typeface="Calibri"/>
                <a:cs typeface="Calibri"/>
                <a:sym typeface="Calibri"/>
              </a:rPr>
              <a:t>Os  microcontroladores são sistemas microprocessados eletricamente programáveis e são aplicados  largamente na indústria como por exemplo: em aparelhos eletrônicos  como celulares e tablets.</a:t>
            </a:r>
            <a:endParaRPr sz="2800">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descr="Black Friday 2020: tablets que valem a pena - TecMundo" id="149" name="Google Shape;149;p4"/>
          <p:cNvPicPr preferRelativeResize="0"/>
          <p:nvPr/>
        </p:nvPicPr>
        <p:blipFill rotWithShape="1">
          <a:blip r:embed="rId6">
            <a:alphaModFix/>
          </a:blip>
          <a:srcRect b="0" l="0" r="0" t="0"/>
          <a:stretch/>
        </p:blipFill>
        <p:spPr>
          <a:xfrm>
            <a:off x="2172258" y="3097763"/>
            <a:ext cx="7965754" cy="354068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pic>
        <p:nvPicPr>
          <p:cNvPr id="753" name="Google Shape;753;p40"/>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754" name="Google Shape;754;p40"/>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755" name="Google Shape;755;p40"/>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56" name="Google Shape;756;p40"/>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757" name="Google Shape;757;p40"/>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758" name="Google Shape;758;p40"/>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759" name="Google Shape;759;p40"/>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60" name="Google Shape;760;p40"/>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761" name="Google Shape;761;p40"/>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 name="Google Shape;762;p40"/>
          <p:cNvSpPr txBox="1"/>
          <p:nvPr/>
        </p:nvSpPr>
        <p:spPr>
          <a:xfrm>
            <a:off x="815545" y="703211"/>
            <a:ext cx="1018375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Plataforma Arduino</a:t>
            </a:r>
            <a:endParaRPr b="1" sz="3600">
              <a:solidFill>
                <a:srgbClr val="2F8DFF"/>
              </a:solidFill>
              <a:latin typeface="Arial"/>
              <a:ea typeface="Arial"/>
              <a:cs typeface="Arial"/>
              <a:sym typeface="Arial"/>
            </a:endParaRPr>
          </a:p>
        </p:txBody>
      </p:sp>
      <p:pic>
        <p:nvPicPr>
          <p:cNvPr id="763" name="Google Shape;763;p40"/>
          <p:cNvPicPr preferRelativeResize="0"/>
          <p:nvPr/>
        </p:nvPicPr>
        <p:blipFill rotWithShape="1">
          <a:blip r:embed="rId6">
            <a:alphaModFix/>
          </a:blip>
          <a:srcRect b="0" l="0" r="0" t="0"/>
          <a:stretch/>
        </p:blipFill>
        <p:spPr>
          <a:xfrm>
            <a:off x="5011839" y="1241531"/>
            <a:ext cx="4604166" cy="4912177"/>
          </a:xfrm>
          <a:prstGeom prst="rect">
            <a:avLst/>
          </a:prstGeom>
          <a:noFill/>
          <a:ln>
            <a:noFill/>
          </a:ln>
        </p:spPr>
      </p:pic>
      <p:sp>
        <p:nvSpPr>
          <p:cNvPr id="764" name="Google Shape;764;p40"/>
          <p:cNvSpPr txBox="1"/>
          <p:nvPr/>
        </p:nvSpPr>
        <p:spPr>
          <a:xfrm>
            <a:off x="815545" y="6128995"/>
            <a:ext cx="9945857" cy="4630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pt-BR" sz="1800">
                <a:solidFill>
                  <a:schemeClr val="dk1"/>
                </a:solidFill>
                <a:latin typeface="Arial"/>
                <a:ea typeface="Arial"/>
                <a:cs typeface="Arial"/>
                <a:sym typeface="Arial"/>
              </a:rPr>
              <a:t>Link:</a:t>
            </a:r>
            <a:r>
              <a:rPr lang="pt-BR" sz="1800">
                <a:solidFill>
                  <a:schemeClr val="dk1"/>
                </a:solidFill>
                <a:latin typeface="Arial"/>
                <a:ea typeface="Arial"/>
                <a:cs typeface="Arial"/>
                <a:sym typeface="Arial"/>
              </a:rPr>
              <a:t> </a:t>
            </a:r>
            <a:r>
              <a:rPr lang="pt-BR" sz="1800">
                <a:solidFill>
                  <a:schemeClr val="dk1"/>
                </a:solidFill>
                <a:latin typeface="Times New Roman"/>
                <a:ea typeface="Times New Roman"/>
                <a:cs typeface="Times New Roman"/>
                <a:sym typeface="Times New Roman"/>
              </a:rPr>
              <a:t>https://pt.wikipedia.org/wiki/Arduino#/media/Ficheiro:Arduino_IDE_-_v0011_Alpha.png</a:t>
            </a:r>
            <a:endParaRPr sz="18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p41"/>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771" name="Google Shape;771;p41"/>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772" name="Google Shape;772;p41"/>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73" name="Google Shape;773;p41"/>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774" name="Google Shape;774;p41"/>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775" name="Google Shape;775;p41"/>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776" name="Google Shape;776;p41"/>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77" name="Google Shape;777;p41"/>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778" name="Google Shape;778;p41"/>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9" name="Google Shape;779;p41"/>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Plataforma Arduino</a:t>
            </a:r>
            <a:endParaRPr b="1" sz="3600">
              <a:solidFill>
                <a:srgbClr val="2F8DFF"/>
              </a:solidFill>
              <a:latin typeface="Arial"/>
              <a:ea typeface="Arial"/>
              <a:cs typeface="Arial"/>
              <a:sym typeface="Arial"/>
            </a:endParaRPr>
          </a:p>
        </p:txBody>
      </p:sp>
      <p:sp>
        <p:nvSpPr>
          <p:cNvPr id="780" name="Google Shape;780;p41"/>
          <p:cNvSpPr txBox="1"/>
          <p:nvPr/>
        </p:nvSpPr>
        <p:spPr>
          <a:xfrm>
            <a:off x="892449" y="1771996"/>
            <a:ext cx="6080289" cy="4623232"/>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600"/>
              <a:buFont typeface="Arial"/>
              <a:buNone/>
            </a:pPr>
            <a:r>
              <a:rPr b="1" lang="pt-BR" sz="3600">
                <a:solidFill>
                  <a:schemeClr val="dk1"/>
                </a:solidFill>
                <a:latin typeface="Calibri"/>
                <a:ea typeface="Calibri"/>
                <a:cs typeface="Calibri"/>
                <a:sym typeface="Calibri"/>
              </a:rPr>
              <a:t>Criadores:</a:t>
            </a:r>
            <a:endParaRPr/>
          </a:p>
          <a:p>
            <a:pPr indent="0" lvl="0" marL="0" marR="0" rtl="0" algn="just">
              <a:lnSpc>
                <a:spcPct val="90000"/>
              </a:lnSpc>
              <a:spcBef>
                <a:spcPts val="1000"/>
              </a:spcBef>
              <a:spcAft>
                <a:spcPts val="0"/>
              </a:spcAft>
              <a:buClr>
                <a:schemeClr val="dk1"/>
              </a:buClr>
              <a:buSzPts val="2600"/>
              <a:buFont typeface="Arial"/>
              <a:buNone/>
            </a:pPr>
            <a:r>
              <a:rPr lang="pt-BR" sz="2800" cap="none">
                <a:solidFill>
                  <a:schemeClr val="dk1"/>
                </a:solidFill>
                <a:latin typeface="Calibri"/>
                <a:ea typeface="Calibri"/>
                <a:cs typeface="Calibri"/>
                <a:sym typeface="Calibri"/>
              </a:rPr>
              <a:t>MASSIMO BANZI E</a:t>
            </a:r>
            <a:endParaRPr/>
          </a:p>
          <a:p>
            <a:pPr indent="0" lvl="0" marL="0" marR="0" rtl="0" algn="just">
              <a:lnSpc>
                <a:spcPct val="90000"/>
              </a:lnSpc>
              <a:spcBef>
                <a:spcPts val="1000"/>
              </a:spcBef>
              <a:spcAft>
                <a:spcPts val="0"/>
              </a:spcAft>
              <a:buClr>
                <a:schemeClr val="dk1"/>
              </a:buClr>
              <a:buSzPts val="2600"/>
              <a:buFont typeface="Arial"/>
              <a:buNone/>
            </a:pPr>
            <a:r>
              <a:rPr lang="pt-BR" sz="2800" cap="none">
                <a:solidFill>
                  <a:schemeClr val="dk1"/>
                </a:solidFill>
                <a:latin typeface="Calibri"/>
                <a:ea typeface="Calibri"/>
                <a:cs typeface="Calibri"/>
                <a:sym typeface="Calibri"/>
              </a:rPr>
              <a:t>DAVID CUARTIELLES</a:t>
            </a:r>
            <a:endParaRPr sz="2800" cap="non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600"/>
              <a:buFont typeface="Arial"/>
              <a:buNone/>
            </a:pPr>
            <a:r>
              <a:t/>
            </a:r>
            <a:endParaRPr sz="2800">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600"/>
              <a:buFont typeface="Arial"/>
              <a:buNone/>
            </a:pPr>
            <a:r>
              <a:t/>
            </a:r>
            <a:endParaRPr i="1" sz="2400">
              <a:solidFill>
                <a:schemeClr val="dk1"/>
              </a:solidFill>
              <a:latin typeface="Calibri"/>
              <a:ea typeface="Calibri"/>
              <a:cs typeface="Calibri"/>
              <a:sym typeface="Calibri"/>
            </a:endParaRPr>
          </a:p>
        </p:txBody>
      </p:sp>
      <p:pic>
        <p:nvPicPr>
          <p:cNvPr descr="Resultado de imagem para Massimo Banzi" id="781" name="Google Shape;781;p41"/>
          <p:cNvPicPr preferRelativeResize="0"/>
          <p:nvPr/>
        </p:nvPicPr>
        <p:blipFill rotWithShape="1">
          <a:blip r:embed="rId6">
            <a:alphaModFix/>
          </a:blip>
          <a:srcRect b="0" l="655" r="7825" t="0"/>
          <a:stretch/>
        </p:blipFill>
        <p:spPr>
          <a:xfrm>
            <a:off x="7628266" y="1771996"/>
            <a:ext cx="2714131" cy="4476402"/>
          </a:xfrm>
          <a:prstGeom prst="rect">
            <a:avLst/>
          </a:prstGeom>
          <a:noFill/>
          <a:ln>
            <a:noFill/>
          </a:ln>
          <a:effectLst>
            <a:outerShdw blurRad="50800" rotWithShape="0" algn="t" dir="5400000" dist="38100">
              <a:srgbClr val="000000">
                <a:alpha val="42745"/>
              </a:srgbClr>
            </a:outerShdw>
          </a:effectLst>
        </p:spPr>
      </p:pic>
      <p:pic>
        <p:nvPicPr>
          <p:cNvPr descr="Imagem relacionada" id="782" name="Google Shape;782;p41"/>
          <p:cNvPicPr preferRelativeResize="0"/>
          <p:nvPr/>
        </p:nvPicPr>
        <p:blipFill rotWithShape="1">
          <a:blip r:embed="rId7">
            <a:alphaModFix/>
          </a:blip>
          <a:srcRect b="0" l="22139" r="0" t="0"/>
          <a:stretch/>
        </p:blipFill>
        <p:spPr>
          <a:xfrm>
            <a:off x="4918406" y="1771996"/>
            <a:ext cx="2709860" cy="4476401"/>
          </a:xfrm>
          <a:prstGeom prst="rect">
            <a:avLst/>
          </a:prstGeom>
          <a:noFill/>
          <a:ln>
            <a:noFill/>
          </a:ln>
          <a:effectLst>
            <a:outerShdw blurRad="50800" rotWithShape="0" algn="t" dir="5400000" dist="38100">
              <a:srgbClr val="000000">
                <a:alpha val="42745"/>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pic>
        <p:nvPicPr>
          <p:cNvPr id="788" name="Google Shape;788;p42"/>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789" name="Google Shape;789;p42"/>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790" name="Google Shape;790;p42"/>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91" name="Google Shape;791;p42"/>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792" name="Google Shape;792;p42"/>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793" name="Google Shape;793;p42"/>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794" name="Google Shape;794;p42"/>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95" name="Google Shape;795;p42"/>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796" name="Google Shape;796;p42"/>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7" name="Google Shape;797;p42"/>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Plataforma Arduino</a:t>
            </a:r>
            <a:endParaRPr b="1" sz="3600">
              <a:solidFill>
                <a:srgbClr val="2F8DFF"/>
              </a:solidFill>
              <a:latin typeface="Arial"/>
              <a:ea typeface="Arial"/>
              <a:cs typeface="Arial"/>
              <a:sym typeface="Arial"/>
            </a:endParaRPr>
          </a:p>
        </p:txBody>
      </p:sp>
      <p:sp>
        <p:nvSpPr>
          <p:cNvPr id="798" name="Google Shape;798;p42"/>
          <p:cNvSpPr txBox="1"/>
          <p:nvPr/>
        </p:nvSpPr>
        <p:spPr>
          <a:xfrm>
            <a:off x="813674" y="1836326"/>
            <a:ext cx="6360849" cy="4155968"/>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just">
              <a:lnSpc>
                <a:spcPct val="90000"/>
              </a:lnSpc>
              <a:spcBef>
                <a:spcPts val="0"/>
              </a:spcBef>
              <a:spcAft>
                <a:spcPts val="0"/>
              </a:spcAft>
              <a:buClr>
                <a:schemeClr val="dk1"/>
              </a:buClr>
              <a:buSzPct val="100386"/>
              <a:buFont typeface="Arial"/>
              <a:buNone/>
            </a:pPr>
            <a:r>
              <a:rPr b="1" lang="pt-BR" sz="2800">
                <a:solidFill>
                  <a:schemeClr val="dk1"/>
                </a:solidFill>
                <a:latin typeface="Calibri"/>
                <a:ea typeface="Calibri"/>
                <a:cs typeface="Calibri"/>
                <a:sym typeface="Calibri"/>
              </a:rPr>
              <a:t>SOBRE O PROJETO ARDUINO:</a:t>
            </a:r>
            <a:endParaRPr/>
          </a:p>
          <a:p>
            <a:pPr indent="-457200" lvl="0" marL="457200" marR="0" rtl="0" algn="just">
              <a:lnSpc>
                <a:spcPct val="90000"/>
              </a:lnSpc>
              <a:spcBef>
                <a:spcPts val="1000"/>
              </a:spcBef>
              <a:spcAft>
                <a:spcPts val="0"/>
              </a:spcAft>
              <a:buClr>
                <a:schemeClr val="dk1"/>
              </a:buClr>
              <a:buSzPct val="100386"/>
              <a:buFont typeface="Arial"/>
              <a:buChar char="•"/>
            </a:pPr>
            <a:r>
              <a:rPr lang="pt-BR" sz="2800">
                <a:solidFill>
                  <a:schemeClr val="dk1"/>
                </a:solidFill>
                <a:latin typeface="Calibri"/>
                <a:ea typeface="Calibri"/>
                <a:cs typeface="Calibri"/>
                <a:sym typeface="Calibri"/>
              </a:rPr>
              <a:t>O projeto do Arduino teve início em 2005 na cidade de Ivrea, Itália.</a:t>
            </a:r>
            <a:endParaRPr/>
          </a:p>
          <a:p>
            <a:pPr indent="-457200" lvl="0" marL="457200" marR="0" rtl="0" algn="just">
              <a:lnSpc>
                <a:spcPct val="90000"/>
              </a:lnSpc>
              <a:spcBef>
                <a:spcPts val="1000"/>
              </a:spcBef>
              <a:spcAft>
                <a:spcPts val="0"/>
              </a:spcAft>
              <a:buClr>
                <a:schemeClr val="dk1"/>
              </a:buClr>
              <a:buSzPct val="100386"/>
              <a:buFont typeface="Arial"/>
              <a:buChar char="•"/>
            </a:pPr>
            <a:r>
              <a:rPr lang="pt-BR" sz="2800">
                <a:solidFill>
                  <a:schemeClr val="dk1"/>
                </a:solidFill>
                <a:latin typeface="Calibri"/>
                <a:ea typeface="Calibri"/>
                <a:cs typeface="Calibri"/>
                <a:sym typeface="Calibri"/>
              </a:rPr>
              <a:t>Projeto de interação escolar de prototipagem com menor custo</a:t>
            </a:r>
            <a:endParaRPr/>
          </a:p>
          <a:p>
            <a:pPr indent="-457200" lvl="0" marL="457200" marR="0" rtl="0" algn="just">
              <a:lnSpc>
                <a:spcPct val="90000"/>
              </a:lnSpc>
              <a:spcBef>
                <a:spcPts val="1000"/>
              </a:spcBef>
              <a:spcAft>
                <a:spcPts val="0"/>
              </a:spcAft>
              <a:buClr>
                <a:schemeClr val="dk1"/>
              </a:buClr>
              <a:buSzPct val="100386"/>
              <a:buFont typeface="Arial"/>
              <a:buChar char="•"/>
            </a:pPr>
            <a:r>
              <a:rPr lang="pt-BR" sz="2800">
                <a:solidFill>
                  <a:schemeClr val="dk1"/>
                </a:solidFill>
                <a:latin typeface="Calibri"/>
                <a:ea typeface="Calibri"/>
                <a:cs typeface="Calibri"/>
                <a:sym typeface="Calibri"/>
              </a:rPr>
              <a:t>Estimado quase 300,000 unidades oficiais de arduino até 2011.</a:t>
            </a:r>
            <a:endParaRPr/>
          </a:p>
          <a:p>
            <a:pPr indent="0" lvl="0" marL="0" marR="0" rtl="0" algn="just">
              <a:lnSpc>
                <a:spcPct val="90000"/>
              </a:lnSpc>
              <a:spcBef>
                <a:spcPts val="1000"/>
              </a:spcBef>
              <a:spcAft>
                <a:spcPts val="0"/>
              </a:spcAft>
              <a:buClr>
                <a:schemeClr val="dk1"/>
              </a:buClr>
              <a:buSzPct val="117117"/>
              <a:buFont typeface="Arial"/>
              <a:buNone/>
            </a:pPr>
            <a:r>
              <a:t/>
            </a:r>
            <a:endParaRPr sz="2400">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ct val="117117"/>
              <a:buFont typeface="Arial"/>
              <a:buNone/>
            </a:pPr>
            <a:r>
              <a:rPr b="1" lang="pt-BR" sz="2400">
                <a:solidFill>
                  <a:schemeClr val="dk1"/>
                </a:solidFill>
                <a:latin typeface="Calibri"/>
                <a:ea typeface="Calibri"/>
                <a:cs typeface="Calibri"/>
                <a:sym typeface="Calibri"/>
              </a:rPr>
              <a:t>Documentário:</a:t>
            </a:r>
            <a:endParaRPr/>
          </a:p>
          <a:p>
            <a:pPr indent="0" lvl="0" marL="0" marR="0" rtl="0" algn="just">
              <a:lnSpc>
                <a:spcPct val="90000"/>
              </a:lnSpc>
              <a:spcBef>
                <a:spcPts val="1000"/>
              </a:spcBef>
              <a:spcAft>
                <a:spcPts val="0"/>
              </a:spcAft>
              <a:buClr>
                <a:schemeClr val="dk1"/>
              </a:buClr>
              <a:buSzPct val="117117"/>
              <a:buFont typeface="Arial"/>
              <a:buNone/>
            </a:pPr>
            <a:r>
              <a:rPr lang="pt-BR" sz="2400">
                <a:solidFill>
                  <a:schemeClr val="dk1"/>
                </a:solidFill>
                <a:latin typeface="Calibri"/>
                <a:ea typeface="Calibri"/>
                <a:cs typeface="Calibri"/>
                <a:sym typeface="Calibri"/>
              </a:rPr>
              <a:t>https://www.youtube.com/watch?v=SiTmTP_F6so</a:t>
            </a:r>
            <a:endParaRPr/>
          </a:p>
          <a:p>
            <a:pPr indent="0" lvl="0" marL="0" marR="0" rtl="0" algn="just">
              <a:lnSpc>
                <a:spcPct val="90000"/>
              </a:lnSpc>
              <a:spcBef>
                <a:spcPts val="1000"/>
              </a:spcBef>
              <a:spcAft>
                <a:spcPts val="0"/>
              </a:spcAft>
              <a:buClr>
                <a:schemeClr val="dk1"/>
              </a:buClr>
              <a:buSzPct val="117117"/>
              <a:buFont typeface="Arial"/>
              <a:buNone/>
            </a:pPr>
            <a:r>
              <a:t/>
            </a:r>
            <a:endParaRPr i="1" sz="2400">
              <a:solidFill>
                <a:schemeClr val="dk1"/>
              </a:solidFill>
              <a:latin typeface="Calibri"/>
              <a:ea typeface="Calibri"/>
              <a:cs typeface="Calibri"/>
              <a:sym typeface="Calibri"/>
            </a:endParaRPr>
          </a:p>
        </p:txBody>
      </p:sp>
      <p:pic>
        <p:nvPicPr>
          <p:cNvPr descr="Resultado de imagem para ivrea map" id="799" name="Google Shape;799;p42"/>
          <p:cNvPicPr preferRelativeResize="0"/>
          <p:nvPr/>
        </p:nvPicPr>
        <p:blipFill rotWithShape="1">
          <a:blip r:embed="rId6">
            <a:alphaModFix/>
          </a:blip>
          <a:srcRect b="0" l="0" r="0" t="0"/>
          <a:stretch/>
        </p:blipFill>
        <p:spPr>
          <a:xfrm>
            <a:off x="7277038" y="1736215"/>
            <a:ext cx="4816488" cy="313071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id="805" name="Google Shape;805;p43"/>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806" name="Google Shape;806;p43"/>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807" name="Google Shape;807;p43"/>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08" name="Google Shape;808;p43"/>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809" name="Google Shape;809;p43"/>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810" name="Google Shape;810;p43"/>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11" name="Google Shape;811;p43"/>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812" name="Google Shape;812;p43"/>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3" name="Google Shape;813;p43"/>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Plataforma Arduino</a:t>
            </a:r>
            <a:endParaRPr b="1" sz="3600">
              <a:solidFill>
                <a:srgbClr val="2F8DFF"/>
              </a:solidFill>
              <a:latin typeface="Arial"/>
              <a:ea typeface="Arial"/>
              <a:cs typeface="Arial"/>
              <a:sym typeface="Arial"/>
            </a:endParaRPr>
          </a:p>
        </p:txBody>
      </p:sp>
      <p:pic>
        <p:nvPicPr>
          <p:cNvPr id="814" name="Google Shape;814;p43"/>
          <p:cNvPicPr preferRelativeResize="0"/>
          <p:nvPr/>
        </p:nvPicPr>
        <p:blipFill rotWithShape="1">
          <a:blip r:embed="rId6">
            <a:alphaModFix/>
          </a:blip>
          <a:srcRect b="0" l="0" r="0" t="0"/>
          <a:stretch/>
        </p:blipFill>
        <p:spPr>
          <a:xfrm>
            <a:off x="2489263" y="1466193"/>
            <a:ext cx="7213474" cy="517017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pic>
        <p:nvPicPr>
          <p:cNvPr id="820" name="Google Shape;820;p44"/>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821" name="Google Shape;821;p44"/>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822" name="Google Shape;822;p44"/>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23" name="Google Shape;823;p44"/>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824" name="Google Shape;824;p44"/>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825" name="Google Shape;825;p44"/>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26" name="Google Shape;826;p44"/>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827" name="Google Shape;827;p44"/>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8" name="Google Shape;828;p44"/>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Plataforma Arduino</a:t>
            </a:r>
            <a:endParaRPr b="1" sz="3600">
              <a:solidFill>
                <a:srgbClr val="2F8DFF"/>
              </a:solidFill>
              <a:latin typeface="Arial"/>
              <a:ea typeface="Arial"/>
              <a:cs typeface="Arial"/>
              <a:sym typeface="Arial"/>
            </a:endParaRPr>
          </a:p>
        </p:txBody>
      </p:sp>
      <p:sp>
        <p:nvSpPr>
          <p:cNvPr id="829" name="Google Shape;829;p44"/>
          <p:cNvSpPr txBox="1"/>
          <p:nvPr/>
        </p:nvSpPr>
        <p:spPr>
          <a:xfrm>
            <a:off x="1118192" y="1779518"/>
            <a:ext cx="10723002" cy="4715172"/>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600"/>
              <a:buFont typeface="Arial"/>
              <a:buNone/>
            </a:pPr>
            <a:r>
              <a:rPr lang="pt-BR" sz="2800">
                <a:solidFill>
                  <a:schemeClr val="dk1"/>
                </a:solidFill>
                <a:latin typeface="Calibri"/>
                <a:ea typeface="Calibri"/>
                <a:cs typeface="Calibri"/>
                <a:sym typeface="Calibri"/>
              </a:rPr>
              <a:t>Com o Arduino é possível também enviar e receber informações de praticamente qualquer outro sistema eletrônico. Desta forma é possível construir por exemplo, um sistema de captação de dados de sensores, como temperatura, controlo de iluminação, processar e enviar esses dados para um sistema remoto, ou demonstrá-los em uma tela.</a:t>
            </a:r>
            <a:endParaRPr/>
          </a:p>
        </p:txBody>
      </p:sp>
      <p:pic>
        <p:nvPicPr>
          <p:cNvPr descr="AULA 4 - Microcontroladores - Engenharia - Wiki do IF-SC" id="830" name="Google Shape;830;p44"/>
          <p:cNvPicPr preferRelativeResize="0"/>
          <p:nvPr/>
        </p:nvPicPr>
        <p:blipFill rotWithShape="1">
          <a:blip r:embed="rId6">
            <a:alphaModFix/>
          </a:blip>
          <a:srcRect b="0" l="0" r="0" t="0"/>
          <a:stretch/>
        </p:blipFill>
        <p:spPr>
          <a:xfrm>
            <a:off x="3086101" y="3758301"/>
            <a:ext cx="5605444" cy="30996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pic>
        <p:nvPicPr>
          <p:cNvPr id="836" name="Google Shape;836;p45"/>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837" name="Google Shape;837;p45"/>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838" name="Google Shape;838;p45"/>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39" name="Google Shape;839;p45"/>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840" name="Google Shape;840;p45"/>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841" name="Google Shape;841;p45"/>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42" name="Google Shape;842;p45"/>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843" name="Google Shape;843;p45"/>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4" name="Google Shape;844;p45"/>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Aplicações</a:t>
            </a:r>
            <a:endParaRPr b="1" sz="3600">
              <a:solidFill>
                <a:srgbClr val="2F8DFF"/>
              </a:solidFill>
              <a:latin typeface="Arial"/>
              <a:ea typeface="Arial"/>
              <a:cs typeface="Arial"/>
              <a:sym typeface="Arial"/>
            </a:endParaRPr>
          </a:p>
        </p:txBody>
      </p:sp>
      <p:sp>
        <p:nvSpPr>
          <p:cNvPr id="845" name="Google Shape;845;p45"/>
          <p:cNvSpPr txBox="1"/>
          <p:nvPr/>
        </p:nvSpPr>
        <p:spPr>
          <a:xfrm>
            <a:off x="4687707" y="1921194"/>
            <a:ext cx="7337774" cy="4715172"/>
          </a:xfrm>
          <a:prstGeom prst="rect">
            <a:avLst/>
          </a:prstGeom>
          <a:noFill/>
          <a:ln>
            <a:noFill/>
          </a:ln>
        </p:spPr>
        <p:txBody>
          <a:bodyPr anchorCtr="0" anchor="t" bIns="45700" lIns="91425" spcFirstLastPara="1" rIns="91425" wrap="square" tIns="45700">
            <a:normAutofit/>
          </a:bodyPr>
          <a:lstStyle/>
          <a:p>
            <a:pPr indent="-457200" lvl="0" marL="457200" marR="0" rtl="0" algn="just">
              <a:lnSpc>
                <a:spcPct val="90000"/>
              </a:lnSpc>
              <a:spcBef>
                <a:spcPts val="0"/>
              </a:spcBef>
              <a:spcAft>
                <a:spcPts val="0"/>
              </a:spcAft>
              <a:buClr>
                <a:schemeClr val="dk1"/>
              </a:buClr>
              <a:buSzPts val="2600"/>
              <a:buFont typeface="Arial"/>
              <a:buChar char="•"/>
            </a:pPr>
            <a:r>
              <a:rPr lang="pt-BR" sz="2800">
                <a:solidFill>
                  <a:schemeClr val="dk1"/>
                </a:solidFill>
                <a:latin typeface="Calibri"/>
                <a:ea typeface="Calibri"/>
                <a:cs typeface="Calibri"/>
                <a:sym typeface="Calibri"/>
              </a:rPr>
              <a:t>Criação de prototipagem</a:t>
            </a:r>
            <a:endParaRPr/>
          </a:p>
          <a:p>
            <a:pPr indent="-457200" lvl="0" marL="457200" marR="0" rtl="0" algn="just">
              <a:lnSpc>
                <a:spcPct val="90000"/>
              </a:lnSpc>
              <a:spcBef>
                <a:spcPts val="1000"/>
              </a:spcBef>
              <a:spcAft>
                <a:spcPts val="0"/>
              </a:spcAft>
              <a:buClr>
                <a:schemeClr val="dk1"/>
              </a:buClr>
              <a:buSzPts val="2600"/>
              <a:buFont typeface="Arial"/>
              <a:buChar char="•"/>
            </a:pPr>
            <a:r>
              <a:rPr lang="pt-BR" sz="2800">
                <a:solidFill>
                  <a:schemeClr val="dk1"/>
                </a:solidFill>
                <a:latin typeface="Calibri"/>
                <a:ea typeface="Calibri"/>
                <a:cs typeface="Calibri"/>
                <a:sym typeface="Calibri"/>
              </a:rPr>
              <a:t>Automação de residências (através de celulares ou não)</a:t>
            </a:r>
            <a:endParaRPr/>
          </a:p>
          <a:p>
            <a:pPr indent="-457200" lvl="0" marL="457200" marR="0" rtl="0" algn="just">
              <a:lnSpc>
                <a:spcPct val="90000"/>
              </a:lnSpc>
              <a:spcBef>
                <a:spcPts val="1000"/>
              </a:spcBef>
              <a:spcAft>
                <a:spcPts val="0"/>
              </a:spcAft>
              <a:buClr>
                <a:schemeClr val="dk1"/>
              </a:buClr>
              <a:buSzPts val="2600"/>
              <a:buFont typeface="Arial"/>
              <a:buChar char="•"/>
            </a:pPr>
            <a:r>
              <a:rPr lang="pt-BR" sz="2800">
                <a:solidFill>
                  <a:schemeClr val="dk1"/>
                </a:solidFill>
                <a:latin typeface="Calibri"/>
                <a:ea typeface="Calibri"/>
                <a:cs typeface="Calibri"/>
                <a:sym typeface="Calibri"/>
              </a:rPr>
              <a:t>Criação de robôs</a:t>
            </a:r>
            <a:endParaRPr/>
          </a:p>
          <a:p>
            <a:pPr indent="-457200" lvl="0" marL="457200" marR="0" rtl="0" algn="just">
              <a:lnSpc>
                <a:spcPct val="90000"/>
              </a:lnSpc>
              <a:spcBef>
                <a:spcPts val="1000"/>
              </a:spcBef>
              <a:spcAft>
                <a:spcPts val="0"/>
              </a:spcAft>
              <a:buClr>
                <a:schemeClr val="dk1"/>
              </a:buClr>
              <a:buSzPts val="2600"/>
              <a:buFont typeface="Arial"/>
              <a:buChar char="•"/>
            </a:pPr>
            <a:r>
              <a:rPr lang="pt-BR" sz="2800">
                <a:solidFill>
                  <a:schemeClr val="dk1"/>
                </a:solidFill>
                <a:latin typeface="Calibri"/>
                <a:ea typeface="Calibri"/>
                <a:cs typeface="Calibri"/>
                <a:sym typeface="Calibri"/>
              </a:rPr>
              <a:t>Segurança biométrica</a:t>
            </a:r>
            <a:endParaRPr/>
          </a:p>
          <a:p>
            <a:pPr indent="-457200" lvl="0" marL="457200" marR="0" rtl="0" algn="just">
              <a:lnSpc>
                <a:spcPct val="90000"/>
              </a:lnSpc>
              <a:spcBef>
                <a:spcPts val="1000"/>
              </a:spcBef>
              <a:spcAft>
                <a:spcPts val="0"/>
              </a:spcAft>
              <a:buClr>
                <a:schemeClr val="dk1"/>
              </a:buClr>
              <a:buSzPts val="2600"/>
              <a:buFont typeface="Arial"/>
              <a:buChar char="•"/>
            </a:pPr>
            <a:r>
              <a:rPr lang="pt-BR" sz="2800">
                <a:solidFill>
                  <a:schemeClr val="dk1"/>
                </a:solidFill>
                <a:latin typeface="Calibri"/>
                <a:ea typeface="Calibri"/>
                <a:cs typeface="Calibri"/>
                <a:sym typeface="Calibri"/>
              </a:rPr>
              <a:t>Impressoras 3D</a:t>
            </a:r>
            <a:endParaRPr/>
          </a:p>
          <a:p>
            <a:pPr indent="-457200" lvl="0" marL="457200" marR="0" rtl="0" algn="just">
              <a:lnSpc>
                <a:spcPct val="90000"/>
              </a:lnSpc>
              <a:spcBef>
                <a:spcPts val="1000"/>
              </a:spcBef>
              <a:spcAft>
                <a:spcPts val="0"/>
              </a:spcAft>
              <a:buClr>
                <a:schemeClr val="dk1"/>
              </a:buClr>
              <a:buSzPts val="2600"/>
              <a:buFont typeface="Arial"/>
              <a:buChar char="•"/>
            </a:pPr>
            <a:r>
              <a:rPr lang="pt-BR" sz="2800">
                <a:solidFill>
                  <a:schemeClr val="dk1"/>
                </a:solidFill>
                <a:latin typeface="Calibri"/>
                <a:ea typeface="Calibri"/>
                <a:cs typeface="Calibri"/>
                <a:sym typeface="Calibri"/>
              </a:rPr>
              <a:t>Jogos com interações com câmera</a:t>
            </a:r>
            <a:endParaRPr/>
          </a:p>
          <a:p>
            <a:pPr indent="-457200" lvl="0" marL="457200" marR="0" rtl="0" algn="just">
              <a:lnSpc>
                <a:spcPct val="90000"/>
              </a:lnSpc>
              <a:spcBef>
                <a:spcPts val="1000"/>
              </a:spcBef>
              <a:spcAft>
                <a:spcPts val="0"/>
              </a:spcAft>
              <a:buClr>
                <a:schemeClr val="dk1"/>
              </a:buClr>
              <a:buSzPts val="2600"/>
              <a:buFont typeface="Arial"/>
              <a:buChar char="•"/>
            </a:pPr>
            <a:r>
              <a:rPr lang="pt-BR" sz="2800">
                <a:solidFill>
                  <a:schemeClr val="dk1"/>
                </a:solidFill>
                <a:latin typeface="Calibri"/>
                <a:ea typeface="Calibri"/>
                <a:cs typeface="Calibri"/>
                <a:sym typeface="Calibri"/>
              </a:rPr>
              <a:t>Automação industrial de pequeno porte</a:t>
            </a:r>
            <a:endParaRPr/>
          </a:p>
        </p:txBody>
      </p:sp>
      <p:pic>
        <p:nvPicPr>
          <p:cNvPr descr="Resultado de imagem para braÃ§o robotico arduino" id="846" name="Google Shape;846;p45"/>
          <p:cNvPicPr preferRelativeResize="0"/>
          <p:nvPr/>
        </p:nvPicPr>
        <p:blipFill rotWithShape="1">
          <a:blip r:embed="rId6">
            <a:alphaModFix/>
          </a:blip>
          <a:srcRect b="17453" l="0" r="-4" t="13575"/>
          <a:stretch/>
        </p:blipFill>
        <p:spPr>
          <a:xfrm>
            <a:off x="696000" y="4056341"/>
            <a:ext cx="3911135" cy="2697480"/>
          </a:xfrm>
          <a:custGeom>
            <a:rect b="b" l="l" r="r" t="t"/>
            <a:pathLst>
              <a:path extrusionOk="0" h="3429001" w="4973099">
                <a:moveTo>
                  <a:pt x="0" y="0"/>
                </a:moveTo>
                <a:lnTo>
                  <a:pt x="4720965" y="0"/>
                </a:lnTo>
                <a:lnTo>
                  <a:pt x="4720965" y="56236"/>
                </a:lnTo>
                <a:lnTo>
                  <a:pt x="4722982" y="196139"/>
                </a:lnTo>
                <a:lnTo>
                  <a:pt x="4726007" y="333299"/>
                </a:lnTo>
                <a:lnTo>
                  <a:pt x="4728865" y="469087"/>
                </a:lnTo>
                <a:lnTo>
                  <a:pt x="4732059" y="602133"/>
                </a:lnTo>
                <a:lnTo>
                  <a:pt x="4736933" y="734492"/>
                </a:lnTo>
                <a:lnTo>
                  <a:pt x="4742144" y="864793"/>
                </a:lnTo>
                <a:lnTo>
                  <a:pt x="4746850" y="992352"/>
                </a:lnTo>
                <a:lnTo>
                  <a:pt x="4760130" y="1241298"/>
                </a:lnTo>
                <a:lnTo>
                  <a:pt x="4774249" y="1479956"/>
                </a:lnTo>
                <a:lnTo>
                  <a:pt x="4789041" y="1709013"/>
                </a:lnTo>
                <a:lnTo>
                  <a:pt x="4805346" y="1925726"/>
                </a:lnTo>
                <a:lnTo>
                  <a:pt x="4822323" y="2132838"/>
                </a:lnTo>
                <a:lnTo>
                  <a:pt x="4840644" y="2324862"/>
                </a:lnTo>
                <a:lnTo>
                  <a:pt x="4858630" y="2505227"/>
                </a:lnTo>
                <a:lnTo>
                  <a:pt x="4876615" y="2671191"/>
                </a:lnTo>
                <a:lnTo>
                  <a:pt x="4893592" y="2823438"/>
                </a:lnTo>
                <a:lnTo>
                  <a:pt x="4909729" y="2958541"/>
                </a:lnTo>
                <a:lnTo>
                  <a:pt x="4925025" y="3080613"/>
                </a:lnTo>
                <a:lnTo>
                  <a:pt x="4937800" y="3183483"/>
                </a:lnTo>
                <a:lnTo>
                  <a:pt x="4949902" y="3269894"/>
                </a:lnTo>
                <a:lnTo>
                  <a:pt x="4967216" y="3388538"/>
                </a:lnTo>
                <a:lnTo>
                  <a:pt x="4973099" y="3429000"/>
                </a:lnTo>
                <a:lnTo>
                  <a:pt x="4075210" y="3429000"/>
                </a:lnTo>
                <a:lnTo>
                  <a:pt x="4075210" y="3429001"/>
                </a:lnTo>
                <a:lnTo>
                  <a:pt x="0" y="3429001"/>
                </a:lnTo>
                <a:close/>
              </a:path>
            </a:pathLst>
          </a:custGeom>
          <a:noFill/>
          <a:ln>
            <a:noFill/>
          </a:ln>
        </p:spPr>
      </p:pic>
      <p:pic>
        <p:nvPicPr>
          <p:cNvPr descr="Carrinho Robô Arduino montado e pronto para uso - Usinainfo" id="847" name="Google Shape;847;p45"/>
          <p:cNvPicPr preferRelativeResize="0"/>
          <p:nvPr/>
        </p:nvPicPr>
        <p:blipFill rotWithShape="1">
          <a:blip r:embed="rId7">
            <a:alphaModFix/>
          </a:blip>
          <a:srcRect b="0" l="0" r="0" t="0"/>
          <a:stretch/>
        </p:blipFill>
        <p:spPr>
          <a:xfrm>
            <a:off x="815545" y="1483611"/>
            <a:ext cx="3292093" cy="248821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pic>
        <p:nvPicPr>
          <p:cNvPr id="853" name="Google Shape;853;p46"/>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854" name="Google Shape;854;p46"/>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855" name="Google Shape;855;p46"/>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56" name="Google Shape;856;p46"/>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857" name="Google Shape;857;p46"/>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858" name="Google Shape;858;p46"/>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59" name="Google Shape;859;p46"/>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860" name="Google Shape;860;p46"/>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1" name="Google Shape;861;p46"/>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Aplicações</a:t>
            </a:r>
            <a:endParaRPr b="1" sz="3600">
              <a:solidFill>
                <a:srgbClr val="2F8DFF"/>
              </a:solidFill>
              <a:latin typeface="Arial"/>
              <a:ea typeface="Arial"/>
              <a:cs typeface="Arial"/>
              <a:sym typeface="Arial"/>
            </a:endParaRPr>
          </a:p>
        </p:txBody>
      </p:sp>
      <p:pic>
        <p:nvPicPr>
          <p:cNvPr id="862" name="Google Shape;862;p46"/>
          <p:cNvPicPr preferRelativeResize="0"/>
          <p:nvPr/>
        </p:nvPicPr>
        <p:blipFill rotWithShape="1">
          <a:blip r:embed="rId6">
            <a:alphaModFix/>
          </a:blip>
          <a:srcRect b="0" l="0" r="0" t="0"/>
          <a:stretch/>
        </p:blipFill>
        <p:spPr>
          <a:xfrm>
            <a:off x="3961579" y="1249676"/>
            <a:ext cx="6096000" cy="527957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pic>
        <p:nvPicPr>
          <p:cNvPr id="868" name="Google Shape;868;p47"/>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869" name="Google Shape;869;p47"/>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870" name="Google Shape;870;p47"/>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71" name="Google Shape;871;p47"/>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872" name="Google Shape;872;p47"/>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873" name="Google Shape;873;p47"/>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74" name="Google Shape;874;p47"/>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875" name="Google Shape;875;p47"/>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6" name="Google Shape;876;p47"/>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Aplicações</a:t>
            </a:r>
            <a:endParaRPr b="1" sz="3600">
              <a:solidFill>
                <a:srgbClr val="2F8DFF"/>
              </a:solidFill>
              <a:latin typeface="Arial"/>
              <a:ea typeface="Arial"/>
              <a:cs typeface="Arial"/>
              <a:sym typeface="Arial"/>
            </a:endParaRPr>
          </a:p>
        </p:txBody>
      </p:sp>
      <p:pic>
        <p:nvPicPr>
          <p:cNvPr id="877" name="Google Shape;877;p47"/>
          <p:cNvPicPr preferRelativeResize="0"/>
          <p:nvPr/>
        </p:nvPicPr>
        <p:blipFill rotWithShape="1">
          <a:blip r:embed="rId6">
            <a:alphaModFix/>
          </a:blip>
          <a:srcRect b="0" l="0" r="0" t="0"/>
          <a:stretch/>
        </p:blipFill>
        <p:spPr>
          <a:xfrm>
            <a:off x="1467709" y="2156052"/>
            <a:ext cx="8954637" cy="4373195"/>
          </a:xfrm>
          <a:prstGeom prst="rect">
            <a:avLst/>
          </a:prstGeom>
          <a:noFill/>
          <a:ln>
            <a:noFill/>
          </a:ln>
        </p:spPr>
      </p:pic>
      <p:sp>
        <p:nvSpPr>
          <p:cNvPr id="878" name="Google Shape;878;p47"/>
          <p:cNvSpPr txBox="1"/>
          <p:nvPr/>
        </p:nvSpPr>
        <p:spPr>
          <a:xfrm>
            <a:off x="815545" y="1689779"/>
            <a:ext cx="473943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800">
                <a:solidFill>
                  <a:schemeClr val="dk1"/>
                </a:solidFill>
                <a:latin typeface="Calibri"/>
                <a:ea typeface="Calibri"/>
                <a:cs typeface="Calibri"/>
                <a:sym typeface="Calibri"/>
              </a:rPr>
              <a:t>Uso na educação:</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pic>
        <p:nvPicPr>
          <p:cNvPr id="884" name="Google Shape;884;p48"/>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885" name="Google Shape;885;p48"/>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886" name="Google Shape;886;p48"/>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87" name="Google Shape;887;p48"/>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888" name="Google Shape;888;p48"/>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889" name="Google Shape;889;p48"/>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90" name="Google Shape;890;p48"/>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891" name="Google Shape;891;p48"/>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2" name="Google Shape;892;p48"/>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Aplicações</a:t>
            </a:r>
            <a:endParaRPr b="1" sz="3600">
              <a:solidFill>
                <a:srgbClr val="2F8DFF"/>
              </a:solidFill>
              <a:latin typeface="Arial"/>
              <a:ea typeface="Arial"/>
              <a:cs typeface="Arial"/>
              <a:sym typeface="Arial"/>
            </a:endParaRPr>
          </a:p>
        </p:txBody>
      </p:sp>
      <p:sp>
        <p:nvSpPr>
          <p:cNvPr id="893" name="Google Shape;893;p48"/>
          <p:cNvSpPr txBox="1"/>
          <p:nvPr/>
        </p:nvSpPr>
        <p:spPr>
          <a:xfrm>
            <a:off x="815545" y="1689779"/>
            <a:ext cx="5859575" cy="4401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800">
                <a:solidFill>
                  <a:schemeClr val="dk1"/>
                </a:solidFill>
                <a:latin typeface="Calibri"/>
                <a:ea typeface="Calibri"/>
                <a:cs typeface="Calibri"/>
                <a:sym typeface="Calibri"/>
              </a:rPr>
              <a:t>Uso pessoal e comercial:</a:t>
            </a:r>
            <a:endParaRPr/>
          </a:p>
          <a:p>
            <a:pPr indent="0" lvl="0" marL="0" marR="0" rtl="0" algn="just">
              <a:spcBef>
                <a:spcPts val="0"/>
              </a:spcBef>
              <a:spcAft>
                <a:spcPts val="0"/>
              </a:spcAft>
              <a:buNone/>
            </a:pPr>
            <a:r>
              <a:rPr lang="pt-BR" sz="2800">
                <a:solidFill>
                  <a:schemeClr val="dk1"/>
                </a:solidFill>
                <a:latin typeface="Calibri"/>
                <a:ea typeface="Calibri"/>
                <a:cs typeface="Calibri"/>
                <a:sym typeface="Calibri"/>
              </a:rPr>
              <a:t>Você pode utilizar o Arduino para o seu uso pessoal, como por exemplo, na sua casa, no seu trabalho, ou em qualquer lugar em que ele possa realizar uma tarefa de seu interesse. Além dos seus interesses, você pode vender soluções tecnológicas para ajudar na realização de tarefas de interesses alheios.</a:t>
            </a:r>
            <a:endParaRPr/>
          </a:p>
          <a:p>
            <a:pPr indent="0" lvl="0" marL="0" marR="0" rtl="0" algn="l">
              <a:spcBef>
                <a:spcPts val="0"/>
              </a:spcBef>
              <a:spcAft>
                <a:spcPts val="0"/>
              </a:spcAft>
              <a:buNone/>
            </a:pPr>
            <a:r>
              <a:t/>
            </a:r>
            <a:endParaRPr b="1" sz="2800">
              <a:solidFill>
                <a:schemeClr val="dk1"/>
              </a:solidFill>
              <a:latin typeface="Calibri"/>
              <a:ea typeface="Calibri"/>
              <a:cs typeface="Calibri"/>
              <a:sym typeface="Calibri"/>
            </a:endParaRPr>
          </a:p>
        </p:txBody>
      </p:sp>
      <p:pic>
        <p:nvPicPr>
          <p:cNvPr descr="Arduino: la alternativa para iniciarse en la domótica » Topdomo" id="894" name="Google Shape;894;p48"/>
          <p:cNvPicPr preferRelativeResize="0"/>
          <p:nvPr/>
        </p:nvPicPr>
        <p:blipFill rotWithShape="1">
          <a:blip r:embed="rId6">
            <a:alphaModFix/>
          </a:blip>
          <a:srcRect b="0" l="0" r="0" t="0"/>
          <a:stretch/>
        </p:blipFill>
        <p:spPr>
          <a:xfrm>
            <a:off x="6756596" y="1979214"/>
            <a:ext cx="5434241" cy="3374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id="900" name="Google Shape;900;p49"/>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901" name="Google Shape;901;p49"/>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902" name="Google Shape;902;p49"/>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03" name="Google Shape;903;p49"/>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904" name="Google Shape;904;p49"/>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905" name="Google Shape;905;p49"/>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06" name="Google Shape;906;p49"/>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907" name="Google Shape;907;p49"/>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8" name="Google Shape;908;p49"/>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Modelos de Placas</a:t>
            </a:r>
            <a:endParaRPr b="1" sz="3600">
              <a:solidFill>
                <a:srgbClr val="2F8DFF"/>
              </a:solidFill>
              <a:latin typeface="Arial"/>
              <a:ea typeface="Arial"/>
              <a:cs typeface="Arial"/>
              <a:sym typeface="Arial"/>
            </a:endParaRPr>
          </a:p>
        </p:txBody>
      </p:sp>
      <p:sp>
        <p:nvSpPr>
          <p:cNvPr id="909" name="Google Shape;909;p49"/>
          <p:cNvSpPr txBox="1"/>
          <p:nvPr/>
        </p:nvSpPr>
        <p:spPr>
          <a:xfrm>
            <a:off x="815545" y="1689779"/>
            <a:ext cx="9831069" cy="48320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800">
                <a:solidFill>
                  <a:schemeClr val="dk1"/>
                </a:solidFill>
                <a:latin typeface="Calibri"/>
                <a:ea typeface="Calibri"/>
                <a:cs typeface="Calibri"/>
                <a:sym typeface="Calibri"/>
              </a:rPr>
              <a:t>Comercialmente existem vários modelos placas que utilizam a plataforma Arduino, alguns modelos são apresentados a seguir:</a:t>
            </a:r>
            <a:endParaRPr/>
          </a:p>
          <a:p>
            <a:pPr indent="0" lvl="0" marL="0" marR="0" rtl="0" algn="just">
              <a:spcBef>
                <a:spcPts val="0"/>
              </a:spcBef>
              <a:spcAft>
                <a:spcPts val="0"/>
              </a:spcAft>
              <a:buNone/>
            </a:pPr>
            <a:r>
              <a:rPr lang="pt-BR" sz="2800">
                <a:solidFill>
                  <a:schemeClr val="dk1"/>
                </a:solidFill>
                <a:latin typeface="Calibri"/>
                <a:ea typeface="Calibri"/>
                <a:cs typeface="Calibri"/>
                <a:sym typeface="Calibri"/>
              </a:rPr>
              <a:t>•	Arduino Mini;</a:t>
            </a:r>
            <a:endParaRPr/>
          </a:p>
          <a:p>
            <a:pPr indent="0" lvl="0" marL="0" marR="0" rtl="0" algn="just">
              <a:spcBef>
                <a:spcPts val="0"/>
              </a:spcBef>
              <a:spcAft>
                <a:spcPts val="0"/>
              </a:spcAft>
              <a:buNone/>
            </a:pPr>
            <a:r>
              <a:rPr lang="pt-BR" sz="2800">
                <a:solidFill>
                  <a:schemeClr val="dk1"/>
                </a:solidFill>
                <a:latin typeface="Calibri"/>
                <a:ea typeface="Calibri"/>
                <a:cs typeface="Calibri"/>
                <a:sym typeface="Calibri"/>
              </a:rPr>
              <a:t>•	Arduino Nano;</a:t>
            </a:r>
            <a:endParaRPr/>
          </a:p>
          <a:p>
            <a:pPr indent="0" lvl="0" marL="0" marR="0" rtl="0" algn="just">
              <a:spcBef>
                <a:spcPts val="0"/>
              </a:spcBef>
              <a:spcAft>
                <a:spcPts val="0"/>
              </a:spcAft>
              <a:buNone/>
            </a:pPr>
            <a:r>
              <a:rPr lang="pt-BR" sz="2800">
                <a:solidFill>
                  <a:schemeClr val="dk1"/>
                </a:solidFill>
                <a:latin typeface="Calibri"/>
                <a:ea typeface="Calibri"/>
                <a:cs typeface="Calibri"/>
                <a:sym typeface="Calibri"/>
              </a:rPr>
              <a:t>•	LilyPad Arduino;</a:t>
            </a:r>
            <a:endParaRPr/>
          </a:p>
          <a:p>
            <a:pPr indent="0" lvl="0" marL="0" marR="0" rtl="0" algn="just">
              <a:spcBef>
                <a:spcPts val="0"/>
              </a:spcBef>
              <a:spcAft>
                <a:spcPts val="0"/>
              </a:spcAft>
              <a:buNone/>
            </a:pPr>
            <a:r>
              <a:rPr lang="pt-BR" sz="2800">
                <a:solidFill>
                  <a:schemeClr val="dk1"/>
                </a:solidFill>
                <a:latin typeface="Calibri"/>
                <a:ea typeface="Calibri"/>
                <a:cs typeface="Calibri"/>
                <a:sym typeface="Calibri"/>
              </a:rPr>
              <a:t>•	Arduino Diecimila;</a:t>
            </a:r>
            <a:endParaRPr/>
          </a:p>
          <a:p>
            <a:pPr indent="0" lvl="0" marL="0" marR="0" rtl="0" algn="just">
              <a:spcBef>
                <a:spcPts val="0"/>
              </a:spcBef>
              <a:spcAft>
                <a:spcPts val="0"/>
              </a:spcAft>
              <a:buNone/>
            </a:pPr>
            <a:r>
              <a:rPr lang="pt-BR" sz="2800">
                <a:solidFill>
                  <a:schemeClr val="dk1"/>
                </a:solidFill>
                <a:latin typeface="Calibri"/>
                <a:ea typeface="Calibri"/>
                <a:cs typeface="Calibri"/>
                <a:sym typeface="Calibri"/>
              </a:rPr>
              <a:t>•	Arduino Duemilanove;</a:t>
            </a:r>
            <a:endParaRPr/>
          </a:p>
          <a:p>
            <a:pPr indent="0" lvl="0" marL="0" marR="0" rtl="0" algn="just">
              <a:spcBef>
                <a:spcPts val="0"/>
              </a:spcBef>
              <a:spcAft>
                <a:spcPts val="0"/>
              </a:spcAft>
              <a:buNone/>
            </a:pPr>
            <a:r>
              <a:rPr lang="pt-BR" sz="2800">
                <a:solidFill>
                  <a:schemeClr val="dk1"/>
                </a:solidFill>
                <a:latin typeface="Calibri"/>
                <a:ea typeface="Calibri"/>
                <a:cs typeface="Calibri"/>
                <a:sym typeface="Calibri"/>
              </a:rPr>
              <a:t>•	Arduino Leonardo;</a:t>
            </a:r>
            <a:endParaRPr/>
          </a:p>
          <a:p>
            <a:pPr indent="0" lvl="0" marL="0" marR="0" rtl="0" algn="just">
              <a:spcBef>
                <a:spcPts val="0"/>
              </a:spcBef>
              <a:spcAft>
                <a:spcPts val="0"/>
              </a:spcAft>
              <a:buNone/>
            </a:pPr>
            <a:r>
              <a:rPr lang="pt-BR" sz="2800">
                <a:solidFill>
                  <a:schemeClr val="dk1"/>
                </a:solidFill>
                <a:latin typeface="Calibri"/>
                <a:ea typeface="Calibri"/>
                <a:cs typeface="Calibri"/>
                <a:sym typeface="Calibri"/>
              </a:rPr>
              <a:t>•	Arduino Mega;</a:t>
            </a:r>
            <a:endParaRPr/>
          </a:p>
          <a:p>
            <a:pPr indent="0" lvl="0" marL="0" marR="0" rtl="0" algn="just">
              <a:spcBef>
                <a:spcPts val="0"/>
              </a:spcBef>
              <a:spcAft>
                <a:spcPts val="0"/>
              </a:spcAft>
              <a:buNone/>
            </a:pPr>
            <a:r>
              <a:rPr lang="pt-BR" sz="2800">
                <a:solidFill>
                  <a:schemeClr val="dk1"/>
                </a:solidFill>
                <a:latin typeface="Calibri"/>
                <a:ea typeface="Calibri"/>
                <a:cs typeface="Calibri"/>
                <a:sym typeface="Calibri"/>
              </a:rPr>
              <a:t>•	Arduino Uno;</a:t>
            </a:r>
            <a:endParaRPr/>
          </a:p>
          <a:p>
            <a:pPr indent="0" lvl="0" marL="0" marR="0" rtl="0" algn="l">
              <a:spcBef>
                <a:spcPts val="0"/>
              </a:spcBef>
              <a:spcAft>
                <a:spcPts val="0"/>
              </a:spcAft>
              <a:buNone/>
            </a:pPr>
            <a:r>
              <a:t/>
            </a:r>
            <a:endParaRPr b="1" sz="2800">
              <a:solidFill>
                <a:schemeClr val="dk1"/>
              </a:solidFill>
              <a:latin typeface="Calibri"/>
              <a:ea typeface="Calibri"/>
              <a:cs typeface="Calibri"/>
              <a:sym typeface="Calibri"/>
            </a:endParaRPr>
          </a:p>
        </p:txBody>
      </p:sp>
      <p:pic>
        <p:nvPicPr>
          <p:cNvPr id="910" name="Google Shape;910;p49"/>
          <p:cNvPicPr preferRelativeResize="0"/>
          <p:nvPr/>
        </p:nvPicPr>
        <p:blipFill rotWithShape="1">
          <a:blip r:embed="rId6">
            <a:alphaModFix/>
          </a:blip>
          <a:srcRect b="0" l="0" r="0" t="0"/>
          <a:stretch/>
        </p:blipFill>
        <p:spPr>
          <a:xfrm>
            <a:off x="6800530" y="2678906"/>
            <a:ext cx="3415665" cy="39574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5"/>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56" name="Google Shape;156;p5"/>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57" name="Google Shape;157;p5"/>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8" name="Google Shape;158;p5"/>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59" name="Google Shape;159;p5"/>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60" name="Google Shape;160;p5"/>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161" name="Google Shape;161;p5"/>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2" name="Google Shape;162;p5"/>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63" name="Google Shape;163;p5"/>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p5"/>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sp>
        <p:nvSpPr>
          <p:cNvPr id="165" name="Google Shape;165;p5"/>
          <p:cNvSpPr txBox="1"/>
          <p:nvPr/>
        </p:nvSpPr>
        <p:spPr>
          <a:xfrm>
            <a:off x="591563" y="1719829"/>
            <a:ext cx="5504437" cy="3880773"/>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lang="pt-BR" sz="2800">
                <a:solidFill>
                  <a:schemeClr val="dk1"/>
                </a:solidFill>
                <a:latin typeface="Calibri"/>
                <a:ea typeface="Calibri"/>
                <a:cs typeface="Calibri"/>
                <a:sym typeface="Calibri"/>
              </a:rPr>
              <a:t>Os sistemas processados combinam os circuitos combinacionais com circuitos sequenciais, onde existe uma programação  que define a funcionalidade dos seus elementos.</a:t>
            </a:r>
            <a:endParaRPr/>
          </a:p>
          <a:p>
            <a:pPr indent="0" lvl="0" marL="0" marR="0" rtl="0" algn="ctr">
              <a:lnSpc>
                <a:spcPct val="90000"/>
              </a:lnSpc>
              <a:spcBef>
                <a:spcPts val="100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166" name="Google Shape;166;p5"/>
          <p:cNvPicPr preferRelativeResize="0"/>
          <p:nvPr/>
        </p:nvPicPr>
        <p:blipFill rotWithShape="1">
          <a:blip r:embed="rId6">
            <a:alphaModFix/>
          </a:blip>
          <a:srcRect b="0" l="0" r="0" t="0"/>
          <a:stretch/>
        </p:blipFill>
        <p:spPr>
          <a:xfrm>
            <a:off x="6355418" y="1530220"/>
            <a:ext cx="5807200" cy="388077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pic>
        <p:nvPicPr>
          <p:cNvPr id="916" name="Google Shape;916;p50"/>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917" name="Google Shape;917;p50"/>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918" name="Google Shape;918;p50"/>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19" name="Google Shape;919;p50"/>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920" name="Google Shape;920;p50"/>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921" name="Google Shape;921;p50"/>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22" name="Google Shape;922;p50"/>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923" name="Google Shape;923;p50"/>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4" name="Google Shape;924;p50"/>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Modelos de Placas</a:t>
            </a:r>
            <a:endParaRPr b="1" sz="3600">
              <a:solidFill>
                <a:srgbClr val="2F8DFF"/>
              </a:solidFill>
              <a:latin typeface="Arial"/>
              <a:ea typeface="Arial"/>
              <a:cs typeface="Arial"/>
              <a:sym typeface="Arial"/>
            </a:endParaRPr>
          </a:p>
        </p:txBody>
      </p:sp>
      <p:pic>
        <p:nvPicPr>
          <p:cNvPr descr="Tabela-comparativa1.png" id="925" name="Google Shape;925;p50"/>
          <p:cNvPicPr preferRelativeResize="0"/>
          <p:nvPr/>
        </p:nvPicPr>
        <p:blipFill rotWithShape="1">
          <a:blip r:embed="rId6">
            <a:alphaModFix/>
          </a:blip>
          <a:srcRect b="0" l="0" r="0" t="0"/>
          <a:stretch/>
        </p:blipFill>
        <p:spPr>
          <a:xfrm>
            <a:off x="2697480" y="1327444"/>
            <a:ext cx="7666055" cy="546206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pic>
        <p:nvPicPr>
          <p:cNvPr id="931" name="Google Shape;931;p51"/>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932" name="Google Shape;932;p51"/>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933" name="Google Shape;933;p51"/>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34" name="Google Shape;934;p51"/>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935" name="Google Shape;935;p51"/>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936" name="Google Shape;936;p51"/>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37" name="Google Shape;937;p51"/>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938" name="Google Shape;938;p51"/>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9" name="Google Shape;939;p51"/>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Arduino Uno</a:t>
            </a:r>
            <a:endParaRPr b="1" sz="3600">
              <a:solidFill>
                <a:srgbClr val="2F8DFF"/>
              </a:solidFill>
              <a:latin typeface="Arial"/>
              <a:ea typeface="Arial"/>
              <a:cs typeface="Arial"/>
              <a:sym typeface="Arial"/>
            </a:endParaRPr>
          </a:p>
        </p:txBody>
      </p:sp>
      <p:sp>
        <p:nvSpPr>
          <p:cNvPr id="940" name="Google Shape;940;p51"/>
          <p:cNvSpPr txBox="1"/>
          <p:nvPr/>
        </p:nvSpPr>
        <p:spPr>
          <a:xfrm>
            <a:off x="1004649" y="1676341"/>
            <a:ext cx="10867468" cy="911019"/>
          </a:xfrm>
          <a:prstGeom prst="rect">
            <a:avLst/>
          </a:prstGeom>
          <a:noFill/>
          <a:ln>
            <a:noFill/>
          </a:ln>
        </p:spPr>
        <p:txBody>
          <a:bodyPr anchorCtr="0" anchor="t" bIns="45700" lIns="91425" spcFirstLastPara="1" rIns="91425" wrap="square" tIns="45700">
            <a:spAutoFit/>
          </a:bodyPr>
          <a:lstStyle/>
          <a:p>
            <a:pPr indent="0" lvl="0" marL="0" marR="0" rtl="0" algn="just">
              <a:lnSpc>
                <a:spcPct val="90000"/>
              </a:lnSpc>
              <a:spcBef>
                <a:spcPts val="0"/>
              </a:spcBef>
              <a:spcAft>
                <a:spcPts val="0"/>
              </a:spcAft>
              <a:buClr>
                <a:schemeClr val="dk1"/>
              </a:buClr>
              <a:buSzPts val="2600"/>
              <a:buFont typeface="Calibri"/>
              <a:buNone/>
            </a:pPr>
            <a:r>
              <a:rPr lang="pt-BR" sz="2800">
                <a:solidFill>
                  <a:schemeClr val="dk1"/>
                </a:solidFill>
                <a:latin typeface="Calibri"/>
                <a:ea typeface="Calibri"/>
                <a:cs typeface="Calibri"/>
                <a:sym typeface="Calibri"/>
              </a:rPr>
              <a:t>Neste curso será utilizado a placa “Arduino Uno”.</a:t>
            </a:r>
            <a:endParaRPr i="1" sz="2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800">
              <a:solidFill>
                <a:schemeClr val="dk1"/>
              </a:solidFill>
              <a:latin typeface="Calibri"/>
              <a:ea typeface="Calibri"/>
              <a:cs typeface="Calibri"/>
              <a:sym typeface="Calibri"/>
            </a:endParaRPr>
          </a:p>
        </p:txBody>
      </p:sp>
      <p:pic>
        <p:nvPicPr>
          <p:cNvPr id="941" name="Google Shape;941;p51"/>
          <p:cNvPicPr preferRelativeResize="0"/>
          <p:nvPr/>
        </p:nvPicPr>
        <p:blipFill rotWithShape="1">
          <a:blip r:embed="rId6">
            <a:alphaModFix/>
          </a:blip>
          <a:srcRect b="0" l="0" r="0" t="0"/>
          <a:stretch/>
        </p:blipFill>
        <p:spPr>
          <a:xfrm>
            <a:off x="2546599" y="2189033"/>
            <a:ext cx="5696841" cy="3745450"/>
          </a:xfrm>
          <a:prstGeom prst="rect">
            <a:avLst/>
          </a:prstGeom>
          <a:noFill/>
          <a:ln>
            <a:noFill/>
          </a:ln>
        </p:spPr>
      </p:pic>
      <p:sp>
        <p:nvSpPr>
          <p:cNvPr id="942" name="Google Shape;942;p51"/>
          <p:cNvSpPr txBox="1"/>
          <p:nvPr/>
        </p:nvSpPr>
        <p:spPr>
          <a:xfrm>
            <a:off x="1905286" y="5691714"/>
            <a:ext cx="6979468" cy="4630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pt-BR" sz="1800">
                <a:solidFill>
                  <a:schemeClr val="dk1"/>
                </a:solidFill>
                <a:latin typeface="Calibri"/>
                <a:ea typeface="Calibri"/>
                <a:cs typeface="Calibri"/>
                <a:sym typeface="Calibri"/>
              </a:rPr>
              <a:t>Link:</a:t>
            </a:r>
            <a:r>
              <a:rPr lang="pt-BR" sz="1800">
                <a:solidFill>
                  <a:schemeClr val="dk1"/>
                </a:solidFill>
                <a:latin typeface="Calibri"/>
                <a:ea typeface="Calibri"/>
                <a:cs typeface="Calibri"/>
                <a:sym typeface="Calibri"/>
              </a:rPr>
              <a:t> </a:t>
            </a:r>
            <a:r>
              <a:rPr lang="pt-BR" sz="1800">
                <a:solidFill>
                  <a:schemeClr val="dk1"/>
                </a:solidFill>
                <a:latin typeface="Times New Roman"/>
                <a:ea typeface="Times New Roman"/>
                <a:cs typeface="Times New Roman"/>
                <a:sym typeface="Times New Roman"/>
              </a:rPr>
              <a:t>https://commons.wikimedia.org/wiki/File:Arduino_Uno_006.jpg</a:t>
            </a:r>
            <a:endParaRPr sz="18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pic>
        <p:nvPicPr>
          <p:cNvPr id="948" name="Google Shape;948;p52"/>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949" name="Google Shape;949;p52"/>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950" name="Google Shape;950;p52"/>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51" name="Google Shape;951;p52"/>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952" name="Google Shape;952;p52"/>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953" name="Google Shape;953;p52"/>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54" name="Google Shape;954;p52"/>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955" name="Google Shape;955;p52"/>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6" name="Google Shape;956;p52"/>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Arduino Uno</a:t>
            </a:r>
            <a:endParaRPr b="1" sz="3600">
              <a:solidFill>
                <a:srgbClr val="2F8DFF"/>
              </a:solidFill>
              <a:latin typeface="Arial"/>
              <a:ea typeface="Arial"/>
              <a:cs typeface="Arial"/>
              <a:sym typeface="Arial"/>
            </a:endParaRPr>
          </a:p>
        </p:txBody>
      </p:sp>
      <p:sp>
        <p:nvSpPr>
          <p:cNvPr id="957" name="Google Shape;957;p52"/>
          <p:cNvSpPr txBox="1"/>
          <p:nvPr/>
        </p:nvSpPr>
        <p:spPr>
          <a:xfrm>
            <a:off x="815545" y="1373387"/>
            <a:ext cx="11025649" cy="532453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pt-BR" sz="2800">
                <a:solidFill>
                  <a:schemeClr val="dk1"/>
                </a:solidFill>
                <a:latin typeface="Calibri"/>
                <a:ea typeface="Calibri"/>
                <a:cs typeface="Calibri"/>
                <a:sym typeface="Calibri"/>
              </a:rPr>
              <a:t>Características:</a:t>
            </a:r>
            <a:endParaRPr/>
          </a:p>
          <a:p>
            <a:pPr indent="-457200" lvl="0" marL="457200" marR="0" rtl="0" algn="just">
              <a:spcBef>
                <a:spcPts val="0"/>
              </a:spcBef>
              <a:spcAft>
                <a:spcPts val="0"/>
              </a:spcAft>
              <a:buClr>
                <a:schemeClr val="dk1"/>
              </a:buClr>
              <a:buSzPts val="2600"/>
              <a:buFont typeface="Arial"/>
              <a:buChar char="•"/>
            </a:pPr>
            <a:r>
              <a:rPr lang="pt-BR" sz="2400">
                <a:solidFill>
                  <a:schemeClr val="dk1"/>
                </a:solidFill>
                <a:latin typeface="Calibri"/>
                <a:ea typeface="Calibri"/>
                <a:cs typeface="Calibri"/>
                <a:sym typeface="Calibri"/>
              </a:rPr>
              <a:t>Microcontrolador: ATmega328</a:t>
            </a:r>
            <a:endParaRPr/>
          </a:p>
          <a:p>
            <a:pPr indent="-457200" lvl="0" marL="457200" marR="0" rtl="0" algn="just">
              <a:spcBef>
                <a:spcPts val="0"/>
              </a:spcBef>
              <a:spcAft>
                <a:spcPts val="0"/>
              </a:spcAft>
              <a:buClr>
                <a:schemeClr val="dk1"/>
              </a:buClr>
              <a:buSzPts val="2600"/>
              <a:buFont typeface="Arial"/>
              <a:buChar char="•"/>
            </a:pPr>
            <a:r>
              <a:rPr lang="pt-BR" sz="2400">
                <a:solidFill>
                  <a:schemeClr val="dk1"/>
                </a:solidFill>
                <a:latin typeface="Calibri"/>
                <a:ea typeface="Calibri"/>
                <a:cs typeface="Calibri"/>
                <a:sym typeface="Calibri"/>
              </a:rPr>
              <a:t>Tensão de operação: 5V</a:t>
            </a:r>
            <a:endParaRPr/>
          </a:p>
          <a:p>
            <a:pPr indent="-457200" lvl="0" marL="457200" marR="0" rtl="0" algn="just">
              <a:spcBef>
                <a:spcPts val="0"/>
              </a:spcBef>
              <a:spcAft>
                <a:spcPts val="0"/>
              </a:spcAft>
              <a:buClr>
                <a:schemeClr val="dk1"/>
              </a:buClr>
              <a:buSzPts val="2600"/>
              <a:buFont typeface="Arial"/>
              <a:buChar char="•"/>
            </a:pPr>
            <a:r>
              <a:rPr lang="pt-BR" sz="2400">
                <a:solidFill>
                  <a:schemeClr val="dk1"/>
                </a:solidFill>
                <a:latin typeface="Calibri"/>
                <a:ea typeface="Calibri"/>
                <a:cs typeface="Calibri"/>
                <a:sym typeface="Calibri"/>
              </a:rPr>
              <a:t>Tensão recomendada (entrada): 7-12V</a:t>
            </a:r>
            <a:endParaRPr/>
          </a:p>
          <a:p>
            <a:pPr indent="-457200" lvl="0" marL="457200" marR="0" rtl="0" algn="just">
              <a:spcBef>
                <a:spcPts val="0"/>
              </a:spcBef>
              <a:spcAft>
                <a:spcPts val="0"/>
              </a:spcAft>
              <a:buClr>
                <a:schemeClr val="dk1"/>
              </a:buClr>
              <a:buSzPts val="2600"/>
              <a:buFont typeface="Arial"/>
              <a:buChar char="•"/>
            </a:pPr>
            <a:r>
              <a:rPr lang="pt-BR" sz="2400">
                <a:solidFill>
                  <a:schemeClr val="dk1"/>
                </a:solidFill>
                <a:latin typeface="Calibri"/>
                <a:ea typeface="Calibri"/>
                <a:cs typeface="Calibri"/>
                <a:sym typeface="Calibri"/>
              </a:rPr>
              <a:t>Limite da tensão de entrada: 6-20V</a:t>
            </a:r>
            <a:endParaRPr/>
          </a:p>
          <a:p>
            <a:pPr indent="-457200" lvl="0" marL="457200" marR="0" rtl="0" algn="just">
              <a:spcBef>
                <a:spcPts val="0"/>
              </a:spcBef>
              <a:spcAft>
                <a:spcPts val="0"/>
              </a:spcAft>
              <a:buClr>
                <a:schemeClr val="dk1"/>
              </a:buClr>
              <a:buSzPts val="2600"/>
              <a:buFont typeface="Arial"/>
              <a:buChar char="•"/>
            </a:pPr>
            <a:r>
              <a:rPr lang="pt-BR" sz="2400">
                <a:solidFill>
                  <a:schemeClr val="dk1"/>
                </a:solidFill>
                <a:latin typeface="Calibri"/>
                <a:ea typeface="Calibri"/>
                <a:cs typeface="Calibri"/>
                <a:sym typeface="Calibri"/>
              </a:rPr>
              <a:t>Pinos digitais: 14 (seis pinos com saída PWM)</a:t>
            </a:r>
            <a:endParaRPr/>
          </a:p>
          <a:p>
            <a:pPr indent="-457200" lvl="0" marL="457200" marR="0" rtl="0" algn="just">
              <a:spcBef>
                <a:spcPts val="0"/>
              </a:spcBef>
              <a:spcAft>
                <a:spcPts val="0"/>
              </a:spcAft>
              <a:buClr>
                <a:schemeClr val="dk1"/>
              </a:buClr>
              <a:buSzPts val="2600"/>
              <a:buFont typeface="Arial"/>
              <a:buChar char="•"/>
            </a:pPr>
            <a:r>
              <a:rPr lang="pt-BR" sz="2400">
                <a:solidFill>
                  <a:schemeClr val="dk1"/>
                </a:solidFill>
                <a:latin typeface="Calibri"/>
                <a:ea typeface="Calibri"/>
                <a:cs typeface="Calibri"/>
                <a:sym typeface="Calibri"/>
              </a:rPr>
              <a:t>Entrada analógica: 6 pinos</a:t>
            </a:r>
            <a:endParaRPr/>
          </a:p>
          <a:p>
            <a:pPr indent="-457200" lvl="0" marL="457200" marR="0" rtl="0" algn="just">
              <a:spcBef>
                <a:spcPts val="0"/>
              </a:spcBef>
              <a:spcAft>
                <a:spcPts val="0"/>
              </a:spcAft>
              <a:buClr>
                <a:schemeClr val="dk1"/>
              </a:buClr>
              <a:buSzPts val="2600"/>
              <a:buFont typeface="Arial"/>
              <a:buChar char="•"/>
            </a:pPr>
            <a:r>
              <a:rPr lang="pt-BR" sz="2400">
                <a:solidFill>
                  <a:schemeClr val="dk1"/>
                </a:solidFill>
                <a:latin typeface="Calibri"/>
                <a:ea typeface="Calibri"/>
                <a:cs typeface="Calibri"/>
                <a:sym typeface="Calibri"/>
              </a:rPr>
              <a:t>Corrente contínua por pino de entrada e saída: 40mA</a:t>
            </a:r>
            <a:endParaRPr/>
          </a:p>
          <a:p>
            <a:pPr indent="-457200" lvl="0" marL="457200" marR="0" rtl="0" algn="just">
              <a:spcBef>
                <a:spcPts val="0"/>
              </a:spcBef>
              <a:spcAft>
                <a:spcPts val="0"/>
              </a:spcAft>
              <a:buClr>
                <a:schemeClr val="dk1"/>
              </a:buClr>
              <a:buSzPts val="2600"/>
              <a:buFont typeface="Arial"/>
              <a:buChar char="•"/>
            </a:pPr>
            <a:r>
              <a:rPr lang="pt-BR" sz="2400">
                <a:solidFill>
                  <a:schemeClr val="dk1"/>
                </a:solidFill>
                <a:latin typeface="Calibri"/>
                <a:ea typeface="Calibri"/>
                <a:cs typeface="Calibri"/>
                <a:sym typeface="Calibri"/>
              </a:rPr>
              <a:t>Corrente para o pino de 3.3 V: 50 mA</a:t>
            </a:r>
            <a:endParaRPr sz="2400">
              <a:solidFill>
                <a:schemeClr val="dk1"/>
              </a:solidFill>
              <a:latin typeface="Calibri"/>
              <a:ea typeface="Calibri"/>
              <a:cs typeface="Calibri"/>
              <a:sym typeface="Calibri"/>
            </a:endParaRPr>
          </a:p>
          <a:p>
            <a:pPr indent="-457200" lvl="0" marL="457200" marR="0" rtl="0" algn="just">
              <a:spcBef>
                <a:spcPts val="0"/>
              </a:spcBef>
              <a:spcAft>
                <a:spcPts val="0"/>
              </a:spcAft>
              <a:buClr>
                <a:schemeClr val="dk1"/>
              </a:buClr>
              <a:buSzPts val="2600"/>
              <a:buFont typeface="Arial"/>
              <a:buChar char="•"/>
            </a:pPr>
            <a:r>
              <a:rPr lang="pt-BR" sz="2400">
                <a:solidFill>
                  <a:schemeClr val="dk1"/>
                </a:solidFill>
                <a:latin typeface="Calibri"/>
                <a:ea typeface="Calibri"/>
                <a:cs typeface="Calibri"/>
                <a:sym typeface="Calibri"/>
              </a:rPr>
              <a:t>Quantidade de memória FLASH: 32 KB (ATmega328) onde 0.5 KB usado para o bootloader</a:t>
            </a:r>
            <a:endParaRPr sz="2400">
              <a:solidFill>
                <a:schemeClr val="dk1"/>
              </a:solidFill>
              <a:latin typeface="Calibri"/>
              <a:ea typeface="Calibri"/>
              <a:cs typeface="Calibri"/>
              <a:sym typeface="Calibri"/>
            </a:endParaRPr>
          </a:p>
          <a:p>
            <a:pPr indent="-457200" lvl="0" marL="457200" marR="0" rtl="0" algn="just">
              <a:spcBef>
                <a:spcPts val="0"/>
              </a:spcBef>
              <a:spcAft>
                <a:spcPts val="0"/>
              </a:spcAft>
              <a:buClr>
                <a:schemeClr val="dk1"/>
              </a:buClr>
              <a:buSzPts val="2600"/>
              <a:buFont typeface="Arial"/>
              <a:buChar char="•"/>
            </a:pPr>
            <a:r>
              <a:rPr lang="pt-BR" sz="2400">
                <a:solidFill>
                  <a:schemeClr val="dk1"/>
                </a:solidFill>
                <a:latin typeface="Calibri"/>
                <a:ea typeface="Calibri"/>
                <a:cs typeface="Calibri"/>
                <a:sym typeface="Calibri"/>
              </a:rPr>
              <a:t>Quantidade de memória SRAM: 2 KB (ATmega328)</a:t>
            </a:r>
            <a:endParaRPr/>
          </a:p>
          <a:p>
            <a:pPr indent="-457200" lvl="0" marL="457200" marR="0" rtl="0" algn="just">
              <a:spcBef>
                <a:spcPts val="0"/>
              </a:spcBef>
              <a:spcAft>
                <a:spcPts val="0"/>
              </a:spcAft>
              <a:buClr>
                <a:schemeClr val="dk1"/>
              </a:buClr>
              <a:buSzPts val="2600"/>
              <a:buFont typeface="Arial"/>
              <a:buChar char="•"/>
            </a:pPr>
            <a:r>
              <a:rPr lang="pt-BR" sz="2400">
                <a:solidFill>
                  <a:schemeClr val="dk1"/>
                </a:solidFill>
                <a:latin typeface="Calibri"/>
                <a:ea typeface="Calibri"/>
                <a:cs typeface="Calibri"/>
                <a:sym typeface="Calibri"/>
              </a:rPr>
              <a:t>Quantidade de memória EEPROM: 1 KB (ATmega328)</a:t>
            </a:r>
            <a:endParaRPr/>
          </a:p>
          <a:p>
            <a:pPr indent="-457200" lvl="0" marL="457200" marR="0" rtl="0" algn="just">
              <a:spcBef>
                <a:spcPts val="0"/>
              </a:spcBef>
              <a:spcAft>
                <a:spcPts val="0"/>
              </a:spcAft>
              <a:buClr>
                <a:schemeClr val="dk1"/>
              </a:buClr>
              <a:buSzPts val="2600"/>
              <a:buFont typeface="Arial"/>
              <a:buChar char="•"/>
            </a:pPr>
            <a:r>
              <a:rPr lang="pt-BR" sz="2400">
                <a:solidFill>
                  <a:schemeClr val="dk1"/>
                </a:solidFill>
                <a:latin typeface="Calibri"/>
                <a:ea typeface="Calibri"/>
                <a:cs typeface="Calibri"/>
                <a:sym typeface="Calibri"/>
              </a:rPr>
              <a:t>Velocidade de clock: 16 MHz</a:t>
            </a:r>
            <a:endParaRPr i="1" sz="24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pic>
        <p:nvPicPr>
          <p:cNvPr id="963" name="Google Shape;963;p53"/>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964" name="Google Shape;964;p53"/>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965" name="Google Shape;965;p53"/>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66" name="Google Shape;966;p53"/>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967" name="Google Shape;967;p53"/>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968" name="Google Shape;968;p53"/>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69" name="Google Shape;969;p53"/>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970" name="Google Shape;970;p53"/>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1" name="Google Shape;971;p53"/>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Arduino Uno</a:t>
            </a:r>
            <a:endParaRPr b="1" sz="3600">
              <a:solidFill>
                <a:srgbClr val="2F8DFF"/>
              </a:solidFill>
              <a:latin typeface="Arial"/>
              <a:ea typeface="Arial"/>
              <a:cs typeface="Arial"/>
              <a:sym typeface="Arial"/>
            </a:endParaRPr>
          </a:p>
        </p:txBody>
      </p:sp>
      <p:sp>
        <p:nvSpPr>
          <p:cNvPr id="972" name="Google Shape;972;p53"/>
          <p:cNvSpPr txBox="1"/>
          <p:nvPr/>
        </p:nvSpPr>
        <p:spPr>
          <a:xfrm>
            <a:off x="995607" y="1898282"/>
            <a:ext cx="11025649" cy="5232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pt-BR" sz="2800">
                <a:solidFill>
                  <a:schemeClr val="dk1"/>
                </a:solidFill>
                <a:latin typeface="Calibri"/>
                <a:ea typeface="Calibri"/>
                <a:cs typeface="Calibri"/>
                <a:sym typeface="Calibri"/>
              </a:rPr>
              <a:t>Alimentação:</a:t>
            </a:r>
            <a:endParaRPr/>
          </a:p>
        </p:txBody>
      </p:sp>
      <p:pic>
        <p:nvPicPr>
          <p:cNvPr id="973" name="Google Shape;973;p53"/>
          <p:cNvPicPr preferRelativeResize="0"/>
          <p:nvPr/>
        </p:nvPicPr>
        <p:blipFill rotWithShape="1">
          <a:blip r:embed="rId6">
            <a:alphaModFix/>
          </a:blip>
          <a:srcRect b="0" l="0" r="0" t="0"/>
          <a:stretch/>
        </p:blipFill>
        <p:spPr>
          <a:xfrm>
            <a:off x="1577341" y="2362200"/>
            <a:ext cx="8379142" cy="403640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pic>
        <p:nvPicPr>
          <p:cNvPr id="979" name="Google Shape;979;p54"/>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980" name="Google Shape;980;p54"/>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981" name="Google Shape;981;p54"/>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82" name="Google Shape;982;p54"/>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983" name="Google Shape;983;p54"/>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984" name="Google Shape;984;p54"/>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85" name="Google Shape;985;p54"/>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986" name="Google Shape;986;p54"/>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7" name="Google Shape;987;p54"/>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Acessórios</a:t>
            </a:r>
            <a:endParaRPr b="1" sz="3600">
              <a:solidFill>
                <a:srgbClr val="2F8DFF"/>
              </a:solidFill>
              <a:latin typeface="Arial"/>
              <a:ea typeface="Arial"/>
              <a:cs typeface="Arial"/>
              <a:sym typeface="Arial"/>
            </a:endParaRPr>
          </a:p>
        </p:txBody>
      </p:sp>
      <p:sp>
        <p:nvSpPr>
          <p:cNvPr id="988" name="Google Shape;988;p54"/>
          <p:cNvSpPr txBox="1"/>
          <p:nvPr/>
        </p:nvSpPr>
        <p:spPr>
          <a:xfrm>
            <a:off x="992761" y="1956152"/>
            <a:ext cx="10172052" cy="310854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800">
                <a:solidFill>
                  <a:schemeClr val="dk1"/>
                </a:solidFill>
                <a:latin typeface="Calibri"/>
                <a:ea typeface="Calibri"/>
                <a:cs typeface="Calibri"/>
                <a:sym typeface="Calibri"/>
              </a:rPr>
              <a:t>Acessórios podem ser utilizados em conjunto com a placa Arduino de forma a amplificar as suas capacidades. Podem ser citados os seguintes exemplos de acessórios:</a:t>
            </a:r>
            <a:endParaRPr/>
          </a:p>
          <a:p>
            <a:pPr indent="-457200" lvl="0" marL="457200" marR="0" rtl="0" algn="just">
              <a:spcBef>
                <a:spcPts val="0"/>
              </a:spcBef>
              <a:spcAft>
                <a:spcPts val="0"/>
              </a:spcAft>
              <a:buClr>
                <a:schemeClr val="dk1"/>
              </a:buClr>
              <a:buSzPts val="2600"/>
              <a:buFont typeface="Arial"/>
              <a:buChar char="•"/>
            </a:pPr>
            <a:r>
              <a:rPr lang="pt-BR" sz="2800">
                <a:solidFill>
                  <a:schemeClr val="dk1"/>
                </a:solidFill>
                <a:latin typeface="Calibri"/>
                <a:ea typeface="Calibri"/>
                <a:cs typeface="Calibri"/>
                <a:sym typeface="Calibri"/>
              </a:rPr>
              <a:t>Shields;</a:t>
            </a:r>
            <a:endParaRPr/>
          </a:p>
          <a:p>
            <a:pPr indent="-457200" lvl="0" marL="457200" marR="0" rtl="0" algn="just">
              <a:spcBef>
                <a:spcPts val="0"/>
              </a:spcBef>
              <a:spcAft>
                <a:spcPts val="0"/>
              </a:spcAft>
              <a:buClr>
                <a:schemeClr val="dk1"/>
              </a:buClr>
              <a:buSzPts val="2600"/>
              <a:buFont typeface="Arial"/>
              <a:buChar char="•"/>
            </a:pPr>
            <a:r>
              <a:rPr lang="pt-BR" sz="2800">
                <a:solidFill>
                  <a:schemeClr val="dk1"/>
                </a:solidFill>
                <a:latin typeface="Calibri"/>
                <a:ea typeface="Calibri"/>
                <a:cs typeface="Calibri"/>
                <a:sym typeface="Calibri"/>
              </a:rPr>
              <a:t>Módulos;</a:t>
            </a:r>
            <a:endParaRPr/>
          </a:p>
          <a:p>
            <a:pPr indent="-457200" lvl="0" marL="457200" marR="0" rtl="0" algn="just">
              <a:spcBef>
                <a:spcPts val="0"/>
              </a:spcBef>
              <a:spcAft>
                <a:spcPts val="0"/>
              </a:spcAft>
              <a:buClr>
                <a:schemeClr val="dk1"/>
              </a:buClr>
              <a:buSzPts val="2600"/>
              <a:buFont typeface="Arial"/>
              <a:buChar char="•"/>
            </a:pPr>
            <a:r>
              <a:rPr lang="pt-BR" sz="2800">
                <a:solidFill>
                  <a:schemeClr val="dk1"/>
                </a:solidFill>
                <a:latin typeface="Calibri"/>
                <a:ea typeface="Calibri"/>
                <a:cs typeface="Calibri"/>
                <a:sym typeface="Calibri"/>
              </a:rPr>
              <a:t>Sensores;</a:t>
            </a:r>
            <a:endParaRPr/>
          </a:p>
          <a:p>
            <a:pPr indent="-457200" lvl="0" marL="457200" marR="0" rtl="0" algn="just">
              <a:spcBef>
                <a:spcPts val="0"/>
              </a:spcBef>
              <a:spcAft>
                <a:spcPts val="0"/>
              </a:spcAft>
              <a:buClr>
                <a:schemeClr val="dk1"/>
              </a:buClr>
              <a:buSzPts val="2600"/>
              <a:buFont typeface="Arial"/>
              <a:buChar char="•"/>
            </a:pPr>
            <a:r>
              <a:rPr lang="pt-BR" sz="2800">
                <a:solidFill>
                  <a:schemeClr val="dk1"/>
                </a:solidFill>
                <a:latin typeface="Calibri"/>
                <a:ea typeface="Calibri"/>
                <a:cs typeface="Calibri"/>
                <a:sym typeface="Calibri"/>
              </a:rPr>
              <a:t>Comunicação e expansão.</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pic>
        <p:nvPicPr>
          <p:cNvPr id="994" name="Google Shape;994;p55"/>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995" name="Google Shape;995;p55"/>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996" name="Google Shape;996;p55"/>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97" name="Google Shape;997;p55"/>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998" name="Google Shape;998;p55"/>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999" name="Google Shape;999;p55"/>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00" name="Google Shape;1000;p55"/>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001" name="Google Shape;1001;p55"/>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2" name="Google Shape;1002;p55"/>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Acessórios</a:t>
            </a:r>
            <a:endParaRPr b="1" sz="3600">
              <a:solidFill>
                <a:srgbClr val="2F8DFF"/>
              </a:solidFill>
              <a:latin typeface="Arial"/>
              <a:ea typeface="Arial"/>
              <a:cs typeface="Arial"/>
              <a:sym typeface="Arial"/>
            </a:endParaRPr>
          </a:p>
        </p:txBody>
      </p:sp>
      <p:sp>
        <p:nvSpPr>
          <p:cNvPr id="1003" name="Google Shape;1003;p55"/>
          <p:cNvSpPr txBox="1"/>
          <p:nvPr/>
        </p:nvSpPr>
        <p:spPr>
          <a:xfrm>
            <a:off x="1030902" y="1874728"/>
            <a:ext cx="3464939" cy="310854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pt-BR" sz="2800">
                <a:solidFill>
                  <a:schemeClr val="dk1"/>
                </a:solidFill>
                <a:latin typeface="Calibri"/>
                <a:ea typeface="Calibri"/>
                <a:cs typeface="Calibri"/>
                <a:sym typeface="Calibri"/>
              </a:rPr>
              <a:t>Shields para Arduino</a:t>
            </a:r>
            <a:endParaRPr/>
          </a:p>
          <a:p>
            <a:pPr indent="0" lvl="0" marL="0" marR="0" rtl="0" algn="just">
              <a:spcBef>
                <a:spcPts val="0"/>
              </a:spcBef>
              <a:spcAft>
                <a:spcPts val="0"/>
              </a:spcAft>
              <a:buNone/>
            </a:pPr>
            <a:r>
              <a:rPr lang="pt-BR" sz="2800">
                <a:solidFill>
                  <a:schemeClr val="dk1"/>
                </a:solidFill>
                <a:latin typeface="Calibri"/>
                <a:ea typeface="Calibri"/>
                <a:cs typeface="Calibri"/>
                <a:sym typeface="Calibri"/>
              </a:rPr>
              <a:t>São placas que podem ser encaixadas ao Arduino estendendo suas capacidades.</a:t>
            </a:r>
            <a:endParaRPr/>
          </a:p>
          <a:p>
            <a:pPr indent="0" lvl="0" marL="0" marR="0" rtl="0" algn="just">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800">
              <a:solidFill>
                <a:schemeClr val="dk1"/>
              </a:solidFill>
              <a:latin typeface="Calibri"/>
              <a:ea typeface="Calibri"/>
              <a:cs typeface="Calibri"/>
              <a:sym typeface="Calibri"/>
            </a:endParaRPr>
          </a:p>
        </p:txBody>
      </p:sp>
      <p:pic>
        <p:nvPicPr>
          <p:cNvPr id="1004" name="Google Shape;1004;p55"/>
          <p:cNvPicPr preferRelativeResize="0"/>
          <p:nvPr/>
        </p:nvPicPr>
        <p:blipFill rotWithShape="1">
          <a:blip r:embed="rId6">
            <a:alphaModFix/>
          </a:blip>
          <a:srcRect b="0" l="0" r="0" t="0"/>
          <a:stretch/>
        </p:blipFill>
        <p:spPr>
          <a:xfrm>
            <a:off x="5048586" y="1759792"/>
            <a:ext cx="5314950" cy="45053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pic>
        <p:nvPicPr>
          <p:cNvPr id="1010" name="Google Shape;1010;p56"/>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011" name="Google Shape;1011;p56"/>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012" name="Google Shape;1012;p56"/>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13" name="Google Shape;1013;p56"/>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014" name="Google Shape;1014;p56"/>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015" name="Google Shape;1015;p56"/>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16" name="Google Shape;1016;p56"/>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017" name="Google Shape;1017;p56"/>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8" name="Google Shape;1018;p56"/>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Acessórios</a:t>
            </a:r>
            <a:endParaRPr b="1" sz="3600">
              <a:solidFill>
                <a:srgbClr val="2F8DFF"/>
              </a:solidFill>
              <a:latin typeface="Arial"/>
              <a:ea typeface="Arial"/>
              <a:cs typeface="Arial"/>
              <a:sym typeface="Arial"/>
            </a:endParaRPr>
          </a:p>
        </p:txBody>
      </p:sp>
      <p:sp>
        <p:nvSpPr>
          <p:cNvPr id="1019" name="Google Shape;1019;p56"/>
          <p:cNvSpPr txBox="1"/>
          <p:nvPr/>
        </p:nvSpPr>
        <p:spPr>
          <a:xfrm>
            <a:off x="815545" y="1874728"/>
            <a:ext cx="4534029" cy="310854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pt-BR" sz="2800">
                <a:solidFill>
                  <a:schemeClr val="dk1"/>
                </a:solidFill>
                <a:latin typeface="Calibri"/>
                <a:ea typeface="Calibri"/>
                <a:cs typeface="Calibri"/>
                <a:sym typeface="Calibri"/>
              </a:rPr>
              <a:t>Módulos</a:t>
            </a:r>
            <a:endParaRPr/>
          </a:p>
          <a:p>
            <a:pPr indent="0" lvl="0" marL="0" marR="0" rtl="0" algn="just">
              <a:spcBef>
                <a:spcPts val="0"/>
              </a:spcBef>
              <a:spcAft>
                <a:spcPts val="0"/>
              </a:spcAft>
              <a:buNone/>
            </a:pPr>
            <a:r>
              <a:rPr lang="pt-BR" sz="2800">
                <a:solidFill>
                  <a:schemeClr val="dk1"/>
                </a:solidFill>
                <a:latin typeface="Calibri"/>
                <a:ea typeface="Calibri"/>
                <a:cs typeface="Calibri"/>
                <a:sym typeface="Calibri"/>
              </a:rPr>
              <a:t>Os módulos são conectados e não se encaixam  diretamente ao Arduino, mas também estendem as funcionalidades.</a:t>
            </a:r>
            <a:endParaRPr/>
          </a:p>
          <a:p>
            <a:pPr indent="0" lvl="0" marL="0" marR="0" rtl="0" algn="just">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800">
              <a:solidFill>
                <a:schemeClr val="dk1"/>
              </a:solidFill>
              <a:latin typeface="Calibri"/>
              <a:ea typeface="Calibri"/>
              <a:cs typeface="Calibri"/>
              <a:sym typeface="Calibri"/>
            </a:endParaRPr>
          </a:p>
        </p:txBody>
      </p:sp>
      <p:pic>
        <p:nvPicPr>
          <p:cNvPr descr="https://uploads.filipeflop.com/2014/09/modulos-arduino-300x300.jpg" id="1020" name="Google Shape;1020;p56"/>
          <p:cNvPicPr preferRelativeResize="0"/>
          <p:nvPr/>
        </p:nvPicPr>
        <p:blipFill rotWithShape="1">
          <a:blip r:embed="rId6">
            <a:alphaModFix/>
          </a:blip>
          <a:srcRect b="0" l="0" r="0" t="0"/>
          <a:stretch/>
        </p:blipFill>
        <p:spPr>
          <a:xfrm>
            <a:off x="5814316" y="483557"/>
            <a:ext cx="5562139" cy="556213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pic>
        <p:nvPicPr>
          <p:cNvPr id="1026" name="Google Shape;1026;p57"/>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027" name="Google Shape;1027;p57"/>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028" name="Google Shape;1028;p57"/>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29" name="Google Shape;1029;p57"/>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030" name="Google Shape;1030;p57"/>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031" name="Google Shape;1031;p57"/>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32" name="Google Shape;1032;p57"/>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033" name="Google Shape;1033;p57"/>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4" name="Google Shape;1034;p57"/>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Acessórios</a:t>
            </a:r>
            <a:endParaRPr b="1" sz="3600">
              <a:solidFill>
                <a:srgbClr val="2F8DFF"/>
              </a:solidFill>
              <a:latin typeface="Arial"/>
              <a:ea typeface="Arial"/>
              <a:cs typeface="Arial"/>
              <a:sym typeface="Arial"/>
            </a:endParaRPr>
          </a:p>
        </p:txBody>
      </p:sp>
      <p:sp>
        <p:nvSpPr>
          <p:cNvPr id="1035" name="Google Shape;1035;p57"/>
          <p:cNvSpPr txBox="1"/>
          <p:nvPr/>
        </p:nvSpPr>
        <p:spPr>
          <a:xfrm>
            <a:off x="815545" y="1874728"/>
            <a:ext cx="5106033" cy="26776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pt-BR" sz="2800">
                <a:solidFill>
                  <a:schemeClr val="dk1"/>
                </a:solidFill>
                <a:latin typeface="Calibri"/>
                <a:ea typeface="Calibri"/>
                <a:cs typeface="Calibri"/>
                <a:sym typeface="Calibri"/>
              </a:rPr>
              <a:t>Sensores</a:t>
            </a:r>
            <a:endParaRPr/>
          </a:p>
          <a:p>
            <a:pPr indent="0" lvl="0" marL="0" marR="0" rtl="0" algn="just">
              <a:spcBef>
                <a:spcPts val="0"/>
              </a:spcBef>
              <a:spcAft>
                <a:spcPts val="0"/>
              </a:spcAft>
              <a:buNone/>
            </a:pPr>
            <a:r>
              <a:rPr lang="pt-BR" sz="2800">
                <a:solidFill>
                  <a:schemeClr val="dk1"/>
                </a:solidFill>
                <a:latin typeface="Calibri"/>
                <a:ea typeface="Calibri"/>
                <a:cs typeface="Calibri"/>
                <a:sym typeface="Calibri"/>
              </a:rPr>
              <a:t>Os sensores são entradas de dados do Arduino para “captura” uma determinada informação.</a:t>
            </a:r>
            <a:endParaRPr/>
          </a:p>
          <a:p>
            <a:pPr indent="0" lvl="0" marL="0" marR="0" rtl="0" algn="just">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800">
              <a:solidFill>
                <a:schemeClr val="dk1"/>
              </a:solidFill>
              <a:latin typeface="Calibri"/>
              <a:ea typeface="Calibri"/>
              <a:cs typeface="Calibri"/>
              <a:sym typeface="Calibri"/>
            </a:endParaRPr>
          </a:p>
        </p:txBody>
      </p:sp>
      <p:pic>
        <p:nvPicPr>
          <p:cNvPr id="1036" name="Google Shape;1036;p57"/>
          <p:cNvPicPr preferRelativeResize="0"/>
          <p:nvPr/>
        </p:nvPicPr>
        <p:blipFill rotWithShape="1">
          <a:blip r:embed="rId6">
            <a:alphaModFix/>
          </a:blip>
          <a:srcRect b="0" l="0" r="0" t="0"/>
          <a:stretch/>
        </p:blipFill>
        <p:spPr>
          <a:xfrm>
            <a:off x="6204861" y="1228378"/>
            <a:ext cx="5353050" cy="45243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pic>
        <p:nvPicPr>
          <p:cNvPr id="1042" name="Google Shape;1042;p58"/>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043" name="Google Shape;1043;p58"/>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044" name="Google Shape;1044;p58"/>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45" name="Google Shape;1045;p58"/>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046" name="Google Shape;1046;p58"/>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047" name="Google Shape;1047;p58"/>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48" name="Google Shape;1048;p58"/>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049" name="Google Shape;1049;p58"/>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0" name="Google Shape;1050;p58"/>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Acessórios</a:t>
            </a:r>
            <a:endParaRPr b="1" sz="3600">
              <a:solidFill>
                <a:srgbClr val="2F8DFF"/>
              </a:solidFill>
              <a:latin typeface="Arial"/>
              <a:ea typeface="Arial"/>
              <a:cs typeface="Arial"/>
              <a:sym typeface="Arial"/>
            </a:endParaRPr>
          </a:p>
        </p:txBody>
      </p:sp>
      <p:sp>
        <p:nvSpPr>
          <p:cNvPr id="1051" name="Google Shape;1051;p58"/>
          <p:cNvSpPr txBox="1"/>
          <p:nvPr/>
        </p:nvSpPr>
        <p:spPr>
          <a:xfrm>
            <a:off x="815545" y="1874728"/>
            <a:ext cx="5106033" cy="440120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pt-BR" sz="2800">
                <a:solidFill>
                  <a:schemeClr val="dk1"/>
                </a:solidFill>
                <a:latin typeface="Calibri"/>
                <a:ea typeface="Calibri"/>
                <a:cs typeface="Calibri"/>
                <a:sym typeface="Calibri"/>
              </a:rPr>
              <a:t>Comunicação e expansão</a:t>
            </a:r>
            <a:endParaRPr/>
          </a:p>
          <a:p>
            <a:pPr indent="-457200" lvl="0" marL="457200" marR="0" rtl="0" algn="just">
              <a:spcBef>
                <a:spcPts val="0"/>
              </a:spcBef>
              <a:spcAft>
                <a:spcPts val="0"/>
              </a:spcAft>
              <a:buClr>
                <a:schemeClr val="dk1"/>
              </a:buClr>
              <a:buSzPts val="2600"/>
              <a:buFont typeface="Arial"/>
              <a:buChar char="•"/>
            </a:pPr>
            <a:r>
              <a:rPr lang="pt-BR" sz="2800">
                <a:solidFill>
                  <a:schemeClr val="dk1"/>
                </a:solidFill>
                <a:latin typeface="Calibri"/>
                <a:ea typeface="Calibri"/>
                <a:cs typeface="Calibri"/>
                <a:sym typeface="Calibri"/>
              </a:rPr>
              <a:t>Módulo WiFi – ESP8266</a:t>
            </a:r>
            <a:endParaRPr/>
          </a:p>
          <a:p>
            <a:pPr indent="-457200" lvl="1" marL="914400" marR="0" rtl="0" algn="just">
              <a:spcBef>
                <a:spcPts val="0"/>
              </a:spcBef>
              <a:spcAft>
                <a:spcPts val="0"/>
              </a:spcAft>
              <a:buClr>
                <a:schemeClr val="dk1"/>
              </a:buClr>
              <a:buSzPts val="2600"/>
              <a:buFont typeface="Arial"/>
              <a:buChar char="•"/>
            </a:pPr>
            <a:r>
              <a:rPr b="0" i="0" lang="pt-BR" sz="2800" u="none" cap="none" strike="noStrike">
                <a:solidFill>
                  <a:schemeClr val="dk1"/>
                </a:solidFill>
                <a:latin typeface="Calibri"/>
                <a:ea typeface="Calibri"/>
                <a:cs typeface="Calibri"/>
                <a:sym typeface="Calibri"/>
              </a:rPr>
              <a:t>Conexão WiFi</a:t>
            </a:r>
            <a:endParaRPr/>
          </a:p>
          <a:p>
            <a:pPr indent="-457200" lvl="0" marL="457200" marR="0" rtl="0" algn="just">
              <a:spcBef>
                <a:spcPts val="0"/>
              </a:spcBef>
              <a:spcAft>
                <a:spcPts val="0"/>
              </a:spcAft>
              <a:buClr>
                <a:schemeClr val="dk1"/>
              </a:buClr>
              <a:buSzPts val="2600"/>
              <a:buFont typeface="Arial"/>
              <a:buChar char="•"/>
            </a:pPr>
            <a:r>
              <a:rPr lang="pt-BR" sz="2800">
                <a:solidFill>
                  <a:schemeClr val="dk1"/>
                </a:solidFill>
                <a:latin typeface="Calibri"/>
                <a:ea typeface="Calibri"/>
                <a:cs typeface="Calibri"/>
                <a:sym typeface="Calibri"/>
              </a:rPr>
              <a:t>Portas I2C (PCF8574)</a:t>
            </a:r>
            <a:endParaRPr/>
          </a:p>
          <a:p>
            <a:pPr indent="-457200" lvl="1" marL="914400" marR="0" rtl="0" algn="just">
              <a:spcBef>
                <a:spcPts val="0"/>
              </a:spcBef>
              <a:spcAft>
                <a:spcPts val="0"/>
              </a:spcAft>
              <a:buClr>
                <a:schemeClr val="dk1"/>
              </a:buClr>
              <a:buSzPts val="2600"/>
              <a:buFont typeface="Arial"/>
              <a:buChar char="•"/>
            </a:pPr>
            <a:r>
              <a:rPr b="0" i="0" lang="pt-BR" sz="2800" u="none" cap="none" strike="noStrike">
                <a:solidFill>
                  <a:schemeClr val="dk1"/>
                </a:solidFill>
                <a:latin typeface="Calibri"/>
                <a:ea typeface="Calibri"/>
                <a:cs typeface="Calibri"/>
                <a:sym typeface="Calibri"/>
              </a:rPr>
              <a:t>A4 e A5 (UNO)</a:t>
            </a:r>
            <a:endParaRPr/>
          </a:p>
          <a:p>
            <a:pPr indent="-457200" lvl="2" marL="1371600" marR="0" rtl="0" algn="just">
              <a:spcBef>
                <a:spcPts val="0"/>
              </a:spcBef>
              <a:spcAft>
                <a:spcPts val="0"/>
              </a:spcAft>
              <a:buClr>
                <a:schemeClr val="dk1"/>
              </a:buClr>
              <a:buSzPts val="2600"/>
              <a:buFont typeface="Arial"/>
              <a:buChar char="•"/>
            </a:pPr>
            <a:r>
              <a:rPr b="0" i="0" lang="pt-BR" sz="2800" u="none" cap="none" strike="noStrike">
                <a:solidFill>
                  <a:schemeClr val="dk1"/>
                </a:solidFill>
                <a:latin typeface="Calibri"/>
                <a:ea typeface="Calibri"/>
                <a:cs typeface="Calibri"/>
                <a:sym typeface="Calibri"/>
              </a:rPr>
              <a:t>A4(SDA – Serial Data)</a:t>
            </a:r>
            <a:endParaRPr/>
          </a:p>
          <a:p>
            <a:pPr indent="-457200" lvl="2" marL="1371600" marR="0" rtl="0" algn="just">
              <a:spcBef>
                <a:spcPts val="0"/>
              </a:spcBef>
              <a:spcAft>
                <a:spcPts val="0"/>
              </a:spcAft>
              <a:buClr>
                <a:schemeClr val="dk1"/>
              </a:buClr>
              <a:buSzPts val="2600"/>
              <a:buFont typeface="Arial"/>
              <a:buChar char="•"/>
            </a:pPr>
            <a:r>
              <a:rPr b="0" i="0" lang="pt-BR" sz="2800" u="none" cap="none" strike="noStrike">
                <a:solidFill>
                  <a:schemeClr val="dk1"/>
                </a:solidFill>
                <a:latin typeface="Calibri"/>
                <a:ea typeface="Calibri"/>
                <a:cs typeface="Calibri"/>
                <a:sym typeface="Calibri"/>
              </a:rPr>
              <a:t>A5(SCL – Serial Clock)</a:t>
            </a:r>
            <a:endParaRPr/>
          </a:p>
          <a:p>
            <a:pPr indent="0" lvl="0" marL="0" marR="0" rtl="0" algn="just">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800">
              <a:solidFill>
                <a:schemeClr val="dk1"/>
              </a:solidFill>
              <a:latin typeface="Calibri"/>
              <a:ea typeface="Calibri"/>
              <a:cs typeface="Calibri"/>
              <a:sym typeface="Calibri"/>
            </a:endParaRPr>
          </a:p>
        </p:txBody>
      </p:sp>
      <p:pic>
        <p:nvPicPr>
          <p:cNvPr id="1052" name="Google Shape;1052;p58"/>
          <p:cNvPicPr preferRelativeResize="0"/>
          <p:nvPr/>
        </p:nvPicPr>
        <p:blipFill rotWithShape="1">
          <a:blip r:embed="rId6">
            <a:alphaModFix/>
          </a:blip>
          <a:srcRect b="0" l="0" r="0" t="0"/>
          <a:stretch/>
        </p:blipFill>
        <p:spPr>
          <a:xfrm>
            <a:off x="6121695" y="1801555"/>
            <a:ext cx="5402795" cy="392930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pic>
        <p:nvPicPr>
          <p:cNvPr id="1058" name="Google Shape;1058;p59"/>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059" name="Google Shape;1059;p59"/>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060" name="Google Shape;1060;p59"/>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61" name="Google Shape;1061;p59"/>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062" name="Google Shape;1062;p59"/>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063" name="Google Shape;1063;p59"/>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64" name="Google Shape;1064;p59"/>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065" name="Google Shape;1065;p59"/>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6" name="Google Shape;1066;p59"/>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Software arduino</a:t>
            </a:r>
            <a:endParaRPr b="1" sz="3600">
              <a:solidFill>
                <a:srgbClr val="2F8DFF"/>
              </a:solidFill>
              <a:latin typeface="Arial"/>
              <a:ea typeface="Arial"/>
              <a:cs typeface="Arial"/>
              <a:sym typeface="Arial"/>
            </a:endParaRPr>
          </a:p>
        </p:txBody>
      </p:sp>
      <p:pic>
        <p:nvPicPr>
          <p:cNvPr id="1067" name="Google Shape;1067;p59"/>
          <p:cNvPicPr preferRelativeResize="0"/>
          <p:nvPr/>
        </p:nvPicPr>
        <p:blipFill rotWithShape="1">
          <a:blip r:embed="rId6">
            <a:alphaModFix/>
          </a:blip>
          <a:srcRect b="0" l="0" r="0" t="0"/>
          <a:stretch/>
        </p:blipFill>
        <p:spPr>
          <a:xfrm>
            <a:off x="803755" y="1546472"/>
            <a:ext cx="9549339" cy="48532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6"/>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73" name="Google Shape;173;p6"/>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74" name="Google Shape;174;p6"/>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75" name="Google Shape;175;p6"/>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76" name="Google Shape;176;p6"/>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77" name="Google Shape;177;p6"/>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178" name="Google Shape;178;p6"/>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79" name="Google Shape;179;p6"/>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80" name="Google Shape;180;p6"/>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 name="Google Shape;181;p6"/>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pic>
        <p:nvPicPr>
          <p:cNvPr id="182" name="Google Shape;182;p6"/>
          <p:cNvPicPr preferRelativeResize="0"/>
          <p:nvPr/>
        </p:nvPicPr>
        <p:blipFill rotWithShape="1">
          <a:blip r:embed="rId6">
            <a:alphaModFix/>
          </a:blip>
          <a:srcRect b="0" l="0" r="0" t="0"/>
          <a:stretch/>
        </p:blipFill>
        <p:spPr>
          <a:xfrm>
            <a:off x="1108486" y="1325217"/>
            <a:ext cx="7944123" cy="53111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pic>
        <p:nvPicPr>
          <p:cNvPr id="1073" name="Google Shape;1073;p60"/>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074" name="Google Shape;1074;p60"/>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075" name="Google Shape;1075;p60"/>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76" name="Google Shape;1076;p60"/>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077" name="Google Shape;1077;p60"/>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078" name="Google Shape;1078;p60"/>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79" name="Google Shape;1079;p60"/>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080" name="Google Shape;1080;p60"/>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1" name="Google Shape;1081;p60"/>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Software arduino</a:t>
            </a:r>
            <a:endParaRPr b="1" sz="3600">
              <a:solidFill>
                <a:srgbClr val="2F8DFF"/>
              </a:solidFill>
              <a:latin typeface="Arial"/>
              <a:ea typeface="Arial"/>
              <a:cs typeface="Arial"/>
              <a:sym typeface="Arial"/>
            </a:endParaRPr>
          </a:p>
        </p:txBody>
      </p:sp>
      <p:sp>
        <p:nvSpPr>
          <p:cNvPr id="1082" name="Google Shape;1082;p60"/>
          <p:cNvSpPr txBox="1"/>
          <p:nvPr/>
        </p:nvSpPr>
        <p:spPr>
          <a:xfrm>
            <a:off x="1188720" y="1897380"/>
            <a:ext cx="8823960" cy="267765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800"/>
              <a:buFont typeface="Arial"/>
              <a:buChar char="•"/>
            </a:pPr>
            <a:r>
              <a:rPr lang="pt-BR" sz="2800">
                <a:solidFill>
                  <a:schemeClr val="dk1"/>
                </a:solidFill>
                <a:latin typeface="Calibri"/>
                <a:ea typeface="Calibri"/>
                <a:cs typeface="Calibri"/>
                <a:sym typeface="Calibri"/>
              </a:rPr>
              <a:t>Site oficial: </a:t>
            </a:r>
            <a:endParaRPr/>
          </a:p>
          <a:p>
            <a:pPr indent="0" lvl="0" marL="0" marR="0" rtl="0" algn="l">
              <a:spcBef>
                <a:spcPts val="0"/>
              </a:spcBef>
              <a:spcAft>
                <a:spcPts val="0"/>
              </a:spcAft>
              <a:buNone/>
            </a:pPr>
            <a:r>
              <a:rPr lang="pt-BR" sz="2800" u="sng">
                <a:solidFill>
                  <a:schemeClr val="dk1"/>
                </a:solidFill>
                <a:latin typeface="Calibri"/>
                <a:ea typeface="Calibri"/>
                <a:cs typeface="Calibri"/>
                <a:sym typeface="Calibri"/>
                <a:hlinkClick r:id="rId6">
                  <a:extLst>
                    <a:ext uri="{A12FA001-AC4F-418D-AE19-62706E023703}">
                      <ahyp:hlinkClr val="tx"/>
                    </a:ext>
                  </a:extLst>
                </a:hlinkClick>
              </a:rPr>
              <a:t>http://arduino.cc</a:t>
            </a:r>
            <a:r>
              <a:rPr lang="pt-BR" sz="2800">
                <a:solidFill>
                  <a:schemeClr val="dk1"/>
                </a:solidFill>
                <a:latin typeface="Calibri"/>
                <a:ea typeface="Calibri"/>
                <a:cs typeface="Calibri"/>
                <a:sym typeface="Calibri"/>
              </a:rPr>
              <a:t> </a:t>
            </a:r>
            <a:endParaRPr/>
          </a:p>
          <a:p>
            <a:pPr indent="-285750" lvl="0" marL="285750" marR="0" rtl="0" algn="l">
              <a:spcBef>
                <a:spcPts val="0"/>
              </a:spcBef>
              <a:spcAft>
                <a:spcPts val="0"/>
              </a:spcAft>
              <a:buClr>
                <a:schemeClr val="dk1"/>
              </a:buClr>
              <a:buSzPts val="2800"/>
              <a:buFont typeface="Arial"/>
              <a:buChar char="•"/>
            </a:pPr>
            <a:r>
              <a:rPr lang="pt-BR" sz="2800">
                <a:solidFill>
                  <a:schemeClr val="dk1"/>
                </a:solidFill>
                <a:latin typeface="Calibri"/>
                <a:ea typeface="Calibri"/>
                <a:cs typeface="Calibri"/>
                <a:sym typeface="Calibri"/>
              </a:rPr>
              <a:t>Para baixar o programa: </a:t>
            </a:r>
            <a:r>
              <a:rPr lang="pt-BR" sz="2800" u="sng">
                <a:solidFill>
                  <a:schemeClr val="dk1"/>
                </a:solidFill>
                <a:latin typeface="Calibri"/>
                <a:ea typeface="Calibri"/>
                <a:cs typeface="Calibri"/>
                <a:sym typeface="Calibri"/>
                <a:hlinkClick r:id="rId7">
                  <a:extLst>
                    <a:ext uri="{A12FA001-AC4F-418D-AE19-62706E023703}">
                      <ahyp:hlinkClr val="tx"/>
                    </a:ext>
                  </a:extLst>
                </a:hlinkClick>
              </a:rPr>
              <a:t>https://www.arduino.cc/en/Main/Software#</a:t>
            </a:r>
            <a:r>
              <a:rPr lang="pt-BR" sz="2800">
                <a:solidFill>
                  <a:schemeClr val="dk1"/>
                </a:solidFill>
                <a:latin typeface="Calibri"/>
                <a:ea typeface="Calibri"/>
                <a:cs typeface="Calibri"/>
                <a:sym typeface="Calibri"/>
              </a:rPr>
              <a:t>  </a:t>
            </a:r>
            <a:endParaRPr/>
          </a:p>
          <a:p>
            <a:pPr indent="-285750" lvl="0" marL="285750" marR="0" rtl="0" algn="l">
              <a:spcBef>
                <a:spcPts val="0"/>
              </a:spcBef>
              <a:spcAft>
                <a:spcPts val="0"/>
              </a:spcAft>
              <a:buClr>
                <a:schemeClr val="dk1"/>
              </a:buClr>
              <a:buSzPts val="2800"/>
              <a:buFont typeface="Arial"/>
              <a:buChar char="•"/>
            </a:pPr>
            <a:r>
              <a:rPr lang="pt-BR" sz="2800">
                <a:solidFill>
                  <a:schemeClr val="dk1"/>
                </a:solidFill>
                <a:latin typeface="Calibri"/>
                <a:ea typeface="Calibri"/>
                <a:cs typeface="Calibri"/>
                <a:sym typeface="Calibri"/>
              </a:rPr>
              <a:t>Escolha a sua plataforma</a:t>
            </a:r>
            <a:endParaRPr/>
          </a:p>
          <a:p>
            <a:pPr indent="-285750" lvl="0" marL="285750" marR="0" rtl="0" algn="l">
              <a:spcBef>
                <a:spcPts val="0"/>
              </a:spcBef>
              <a:spcAft>
                <a:spcPts val="0"/>
              </a:spcAft>
              <a:buClr>
                <a:schemeClr val="dk1"/>
              </a:buClr>
              <a:buSzPts val="2800"/>
              <a:buFont typeface="Arial"/>
              <a:buChar char="•"/>
            </a:pPr>
            <a:r>
              <a:rPr lang="pt-BR" sz="2800">
                <a:solidFill>
                  <a:schemeClr val="dk1"/>
                </a:solidFill>
                <a:latin typeface="Calibri"/>
                <a:ea typeface="Calibri"/>
                <a:cs typeface="Calibri"/>
                <a:sym typeface="Calibri"/>
              </a:rPr>
              <a:t>Instale o software (caso não esteja instalado)</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pic>
        <p:nvPicPr>
          <p:cNvPr id="1088" name="Google Shape;1088;p61"/>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089" name="Google Shape;1089;p61"/>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090" name="Google Shape;1090;p61"/>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91" name="Google Shape;1091;p61"/>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092" name="Google Shape;1092;p61"/>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093" name="Google Shape;1093;p61"/>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94" name="Google Shape;1094;p61"/>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095" name="Google Shape;1095;p61"/>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6" name="Google Shape;1096;p61"/>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Conexão</a:t>
            </a:r>
            <a:endParaRPr b="1" sz="3600">
              <a:solidFill>
                <a:srgbClr val="2F8DFF"/>
              </a:solidFill>
              <a:latin typeface="Arial"/>
              <a:ea typeface="Arial"/>
              <a:cs typeface="Arial"/>
              <a:sym typeface="Arial"/>
            </a:endParaRPr>
          </a:p>
        </p:txBody>
      </p:sp>
      <p:sp>
        <p:nvSpPr>
          <p:cNvPr id="1097" name="Google Shape;1097;p61"/>
          <p:cNvSpPr txBox="1"/>
          <p:nvPr/>
        </p:nvSpPr>
        <p:spPr>
          <a:xfrm>
            <a:off x="1188720" y="1897380"/>
            <a:ext cx="7178040"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800">
                <a:solidFill>
                  <a:schemeClr val="dk1"/>
                </a:solidFill>
                <a:latin typeface="Calibri"/>
                <a:ea typeface="Calibri"/>
                <a:cs typeface="Calibri"/>
                <a:sym typeface="Calibri"/>
              </a:rPr>
              <a:t>Conectando o Arduino ao computador</a:t>
            </a:r>
            <a:endParaRPr/>
          </a:p>
          <a:p>
            <a:pPr indent="-457200" lvl="0" marL="457200" marR="0" rtl="0" algn="l">
              <a:spcBef>
                <a:spcPts val="0"/>
              </a:spcBef>
              <a:spcAft>
                <a:spcPts val="0"/>
              </a:spcAft>
              <a:buClr>
                <a:schemeClr val="dk1"/>
              </a:buClr>
              <a:buSzPts val="2800"/>
              <a:buFont typeface="Arial"/>
              <a:buChar char="•"/>
            </a:pPr>
            <a:r>
              <a:rPr lang="pt-BR" sz="2800">
                <a:solidFill>
                  <a:schemeClr val="dk1"/>
                </a:solidFill>
                <a:latin typeface="Calibri"/>
                <a:ea typeface="Calibri"/>
                <a:cs typeface="Calibri"/>
                <a:sym typeface="Calibri"/>
              </a:rPr>
              <a:t>Instale primeiro o Arduino IDE</a:t>
            </a:r>
            <a:endParaRPr/>
          </a:p>
          <a:p>
            <a:pPr indent="-457200" lvl="0" marL="457200" marR="0" rtl="0" algn="l">
              <a:spcBef>
                <a:spcPts val="0"/>
              </a:spcBef>
              <a:spcAft>
                <a:spcPts val="0"/>
              </a:spcAft>
              <a:buClr>
                <a:schemeClr val="dk1"/>
              </a:buClr>
              <a:buSzPts val="2800"/>
              <a:buFont typeface="Arial"/>
              <a:buChar char="•"/>
            </a:pPr>
            <a:r>
              <a:rPr lang="pt-BR" sz="2800">
                <a:solidFill>
                  <a:schemeClr val="dk1"/>
                </a:solidFill>
                <a:latin typeface="Calibri"/>
                <a:ea typeface="Calibri"/>
                <a:cs typeface="Calibri"/>
                <a:sym typeface="Calibri"/>
              </a:rPr>
              <a:t>Conecte o cabo USB:</a:t>
            </a:r>
            <a:endParaRPr/>
          </a:p>
          <a:p>
            <a:pPr indent="-457200" lvl="1" marL="914400" marR="0" rtl="0" algn="l">
              <a:spcBef>
                <a:spcPts val="0"/>
              </a:spcBef>
              <a:spcAft>
                <a:spcPts val="0"/>
              </a:spcAft>
              <a:buClr>
                <a:schemeClr val="dk1"/>
              </a:buClr>
              <a:buSzPts val="2800"/>
              <a:buFont typeface="Arial"/>
              <a:buChar char="•"/>
            </a:pPr>
            <a:r>
              <a:rPr b="0" i="0" lang="pt-BR" sz="2800" u="none" cap="none" strike="noStrike">
                <a:solidFill>
                  <a:schemeClr val="dk1"/>
                </a:solidFill>
                <a:latin typeface="Calibri"/>
                <a:ea typeface="Calibri"/>
                <a:cs typeface="Calibri"/>
                <a:sym typeface="Calibri"/>
              </a:rPr>
              <a:t>Conector tipo B ao Arduino</a:t>
            </a:r>
            <a:endParaRPr/>
          </a:p>
          <a:p>
            <a:pPr indent="-457200" lvl="1" marL="914400" marR="0" rtl="0" algn="l">
              <a:spcBef>
                <a:spcPts val="0"/>
              </a:spcBef>
              <a:spcAft>
                <a:spcPts val="0"/>
              </a:spcAft>
              <a:buClr>
                <a:schemeClr val="dk1"/>
              </a:buClr>
              <a:buSzPts val="2800"/>
              <a:buFont typeface="Arial"/>
              <a:buChar char="•"/>
            </a:pPr>
            <a:r>
              <a:rPr b="0" i="0" lang="pt-BR" sz="2800" u="none" cap="none" strike="noStrike">
                <a:solidFill>
                  <a:schemeClr val="dk1"/>
                </a:solidFill>
                <a:latin typeface="Calibri"/>
                <a:ea typeface="Calibri"/>
                <a:cs typeface="Calibri"/>
                <a:sym typeface="Calibri"/>
              </a:rPr>
              <a:t>Conector tipo A ao computador</a:t>
            </a:r>
            <a:endParaRPr/>
          </a:p>
        </p:txBody>
      </p:sp>
      <p:pic>
        <p:nvPicPr>
          <p:cNvPr descr="Resultado de imagem para USB A B png" id="1098" name="Google Shape;1098;p61"/>
          <p:cNvPicPr preferRelativeResize="0"/>
          <p:nvPr/>
        </p:nvPicPr>
        <p:blipFill rotWithShape="1">
          <a:blip r:embed="rId6">
            <a:alphaModFix/>
          </a:blip>
          <a:srcRect b="1" l="261" r="6613" t="0"/>
          <a:stretch/>
        </p:blipFill>
        <p:spPr>
          <a:xfrm>
            <a:off x="7567867" y="14006"/>
            <a:ext cx="4633452" cy="685799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pic>
        <p:nvPicPr>
          <p:cNvPr id="1104" name="Google Shape;1104;p62"/>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105" name="Google Shape;1105;p62"/>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106" name="Google Shape;1106;p62"/>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07" name="Google Shape;1107;p62"/>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108" name="Google Shape;1108;p62"/>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109" name="Google Shape;1109;p62"/>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10" name="Google Shape;1110;p62"/>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111" name="Google Shape;1111;p62"/>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2" name="Google Shape;1112;p62"/>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Conexão</a:t>
            </a:r>
            <a:endParaRPr b="1" sz="3600">
              <a:solidFill>
                <a:srgbClr val="2F8DFF"/>
              </a:solidFill>
              <a:latin typeface="Arial"/>
              <a:ea typeface="Arial"/>
              <a:cs typeface="Arial"/>
              <a:sym typeface="Arial"/>
            </a:endParaRPr>
          </a:p>
        </p:txBody>
      </p:sp>
      <p:sp>
        <p:nvSpPr>
          <p:cNvPr id="1113" name="Google Shape;1113;p62"/>
          <p:cNvSpPr txBox="1"/>
          <p:nvPr/>
        </p:nvSpPr>
        <p:spPr>
          <a:xfrm>
            <a:off x="1188719" y="1897380"/>
            <a:ext cx="10494293"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800">
                <a:solidFill>
                  <a:schemeClr val="dk1"/>
                </a:solidFill>
                <a:latin typeface="Calibri"/>
                <a:ea typeface="Calibri"/>
                <a:cs typeface="Calibri"/>
                <a:sym typeface="Calibri"/>
              </a:rPr>
              <a:t>Instalando os driver do arduino</a:t>
            </a:r>
            <a:endParaRPr b="1" sz="2800">
              <a:solidFill>
                <a:schemeClr val="dk1"/>
              </a:solidFill>
              <a:latin typeface="Calibri"/>
              <a:ea typeface="Calibri"/>
              <a:cs typeface="Calibri"/>
              <a:sym typeface="Calibri"/>
            </a:endParaRPr>
          </a:p>
          <a:p>
            <a:pPr indent="-457200" lvl="0" marL="457200" marR="0" rtl="0" algn="just">
              <a:spcBef>
                <a:spcPts val="0"/>
              </a:spcBef>
              <a:spcAft>
                <a:spcPts val="0"/>
              </a:spcAft>
              <a:buClr>
                <a:schemeClr val="dk1"/>
              </a:buClr>
              <a:buSzPts val="2800"/>
              <a:buFont typeface="Arial"/>
              <a:buChar char="•"/>
            </a:pPr>
            <a:r>
              <a:rPr lang="pt-BR" sz="2800">
                <a:solidFill>
                  <a:schemeClr val="dk1"/>
                </a:solidFill>
                <a:latin typeface="Calibri"/>
                <a:ea typeface="Calibri"/>
                <a:cs typeface="Calibri"/>
                <a:sym typeface="Calibri"/>
              </a:rPr>
              <a:t>Segundo o site do fabricante, caso o software da IDE do Arduino for instalado online (Windows XP até o 10) os drivers serão instalados automaticamente</a:t>
            </a:r>
            <a:endParaRPr/>
          </a:p>
          <a:p>
            <a:pPr indent="-457200" lvl="0" marL="457200" marR="0" rtl="0" algn="just">
              <a:spcBef>
                <a:spcPts val="0"/>
              </a:spcBef>
              <a:spcAft>
                <a:spcPts val="0"/>
              </a:spcAft>
              <a:buClr>
                <a:schemeClr val="dk1"/>
              </a:buClr>
              <a:buSzPts val="2800"/>
              <a:buFont typeface="Arial"/>
              <a:buChar char="•"/>
            </a:pPr>
            <a:r>
              <a:rPr lang="pt-BR" sz="2800">
                <a:solidFill>
                  <a:schemeClr val="dk1"/>
                </a:solidFill>
                <a:latin typeface="Calibri"/>
                <a:ea typeface="Calibri"/>
                <a:cs typeface="Calibri"/>
                <a:sym typeface="Calibri"/>
              </a:rPr>
              <a:t>Se baixar a versão ZIP, a instalação deverá ser de forma manual conforme o site: https://www.arduino.cc/en/Guide/ArduinoUno</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pic>
        <p:nvPicPr>
          <p:cNvPr id="1119" name="Google Shape;1119;p63"/>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120" name="Google Shape;1120;p63"/>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121" name="Google Shape;1121;p63"/>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22" name="Google Shape;1122;p63"/>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123" name="Google Shape;1123;p63"/>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124" name="Google Shape;1124;p63"/>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25" name="Google Shape;1125;p63"/>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126" name="Google Shape;1126;p63"/>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7" name="Google Shape;1127;p63"/>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Conexão</a:t>
            </a:r>
            <a:endParaRPr b="1" sz="3600">
              <a:solidFill>
                <a:srgbClr val="2F8DFF"/>
              </a:solidFill>
              <a:latin typeface="Arial"/>
              <a:ea typeface="Arial"/>
              <a:cs typeface="Arial"/>
              <a:sym typeface="Arial"/>
            </a:endParaRPr>
          </a:p>
        </p:txBody>
      </p:sp>
      <p:sp>
        <p:nvSpPr>
          <p:cNvPr id="1128" name="Google Shape;1128;p63"/>
          <p:cNvSpPr txBox="1"/>
          <p:nvPr/>
        </p:nvSpPr>
        <p:spPr>
          <a:xfrm>
            <a:off x="1188719" y="1897380"/>
            <a:ext cx="10494293"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800">
                <a:solidFill>
                  <a:schemeClr val="dk1"/>
                </a:solidFill>
                <a:latin typeface="Calibri"/>
                <a:ea typeface="Calibri"/>
                <a:cs typeface="Calibri"/>
                <a:sym typeface="Calibri"/>
              </a:rPr>
              <a:t>Seleção da Placa</a:t>
            </a:r>
            <a:endParaRPr/>
          </a:p>
          <a:p>
            <a:pPr indent="-457200" lvl="0" marL="457200" marR="0" rtl="0" algn="just">
              <a:spcBef>
                <a:spcPts val="0"/>
              </a:spcBef>
              <a:spcAft>
                <a:spcPts val="0"/>
              </a:spcAft>
              <a:buClr>
                <a:schemeClr val="dk1"/>
              </a:buClr>
              <a:buSzPts val="2800"/>
              <a:buFont typeface="Arial"/>
              <a:buChar char="•"/>
            </a:pPr>
            <a:r>
              <a:rPr lang="pt-BR" sz="2800">
                <a:solidFill>
                  <a:schemeClr val="dk1"/>
                </a:solidFill>
                <a:latin typeface="Calibri"/>
                <a:ea typeface="Calibri"/>
                <a:cs typeface="Calibri"/>
                <a:sym typeface="Calibri"/>
              </a:rPr>
              <a:t>Tecla Windows + Pause</a:t>
            </a:r>
            <a:endParaRPr/>
          </a:p>
          <a:p>
            <a:pPr indent="-457200" lvl="0" marL="457200" marR="0" rtl="0" algn="just">
              <a:spcBef>
                <a:spcPts val="0"/>
              </a:spcBef>
              <a:spcAft>
                <a:spcPts val="0"/>
              </a:spcAft>
              <a:buClr>
                <a:schemeClr val="dk1"/>
              </a:buClr>
              <a:buSzPts val="2800"/>
              <a:buFont typeface="Arial"/>
              <a:buChar char="•"/>
            </a:pPr>
            <a:r>
              <a:rPr lang="pt-BR" sz="2800">
                <a:solidFill>
                  <a:schemeClr val="dk1"/>
                </a:solidFill>
                <a:latin typeface="Calibri"/>
                <a:ea typeface="Calibri"/>
                <a:cs typeface="Calibri"/>
                <a:sym typeface="Calibri"/>
              </a:rPr>
              <a:t>Gerenciador de dispositivos</a:t>
            </a:r>
            <a:endParaRPr/>
          </a:p>
        </p:txBody>
      </p:sp>
      <p:pic>
        <p:nvPicPr>
          <p:cNvPr id="1129" name="Google Shape;1129;p63"/>
          <p:cNvPicPr preferRelativeResize="0"/>
          <p:nvPr/>
        </p:nvPicPr>
        <p:blipFill rotWithShape="1">
          <a:blip r:embed="rId6">
            <a:alphaModFix/>
          </a:blip>
          <a:srcRect b="0" l="0" r="0" t="0"/>
          <a:stretch/>
        </p:blipFill>
        <p:spPr>
          <a:xfrm>
            <a:off x="6025537" y="-21696"/>
            <a:ext cx="4149467" cy="687969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pic>
        <p:nvPicPr>
          <p:cNvPr id="1135" name="Google Shape;1135;p64"/>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136" name="Google Shape;1136;p64"/>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137" name="Google Shape;1137;p64"/>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38" name="Google Shape;1138;p64"/>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139" name="Google Shape;1139;p64"/>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140" name="Google Shape;1140;p64"/>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41" name="Google Shape;1141;p64"/>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142" name="Google Shape;1142;p64"/>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3" name="Google Shape;1143;p64"/>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Conexão</a:t>
            </a:r>
            <a:endParaRPr b="1" sz="3600">
              <a:solidFill>
                <a:srgbClr val="2F8DFF"/>
              </a:solidFill>
              <a:latin typeface="Arial"/>
              <a:ea typeface="Arial"/>
              <a:cs typeface="Arial"/>
              <a:sym typeface="Arial"/>
            </a:endParaRPr>
          </a:p>
        </p:txBody>
      </p:sp>
      <p:sp>
        <p:nvSpPr>
          <p:cNvPr id="1144" name="Google Shape;1144;p64"/>
          <p:cNvSpPr txBox="1"/>
          <p:nvPr/>
        </p:nvSpPr>
        <p:spPr>
          <a:xfrm>
            <a:off x="815545" y="1897380"/>
            <a:ext cx="3642155"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800">
                <a:solidFill>
                  <a:schemeClr val="dk1"/>
                </a:solidFill>
                <a:latin typeface="Calibri"/>
                <a:ea typeface="Calibri"/>
                <a:cs typeface="Calibri"/>
                <a:sym typeface="Calibri"/>
              </a:rPr>
              <a:t>Seleção do modelo de placa</a:t>
            </a:r>
            <a:endParaRPr/>
          </a:p>
        </p:txBody>
      </p:sp>
      <p:pic>
        <p:nvPicPr>
          <p:cNvPr id="1145" name="Google Shape;1145;p64"/>
          <p:cNvPicPr preferRelativeResize="0"/>
          <p:nvPr/>
        </p:nvPicPr>
        <p:blipFill rotWithShape="1">
          <a:blip r:embed="rId6">
            <a:alphaModFix/>
          </a:blip>
          <a:srcRect b="0" l="0" r="0" t="0"/>
          <a:stretch/>
        </p:blipFill>
        <p:spPr>
          <a:xfrm>
            <a:off x="4433737" y="703212"/>
            <a:ext cx="7693300" cy="617387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pic>
        <p:nvPicPr>
          <p:cNvPr id="1151" name="Google Shape;1151;p65"/>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152" name="Google Shape;1152;p65"/>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153" name="Google Shape;1153;p65"/>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54" name="Google Shape;1154;p65"/>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155" name="Google Shape;1155;p65"/>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156" name="Google Shape;1156;p65"/>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57" name="Google Shape;1157;p65"/>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158" name="Google Shape;1158;p65"/>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9" name="Google Shape;1159;p65"/>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Conexão</a:t>
            </a:r>
            <a:endParaRPr b="1" sz="3600">
              <a:solidFill>
                <a:srgbClr val="2F8DFF"/>
              </a:solidFill>
              <a:latin typeface="Arial"/>
              <a:ea typeface="Arial"/>
              <a:cs typeface="Arial"/>
              <a:sym typeface="Arial"/>
            </a:endParaRPr>
          </a:p>
        </p:txBody>
      </p:sp>
      <p:sp>
        <p:nvSpPr>
          <p:cNvPr id="1160" name="Google Shape;1160;p65"/>
          <p:cNvSpPr txBox="1"/>
          <p:nvPr/>
        </p:nvSpPr>
        <p:spPr>
          <a:xfrm>
            <a:off x="815545" y="1897380"/>
            <a:ext cx="3642155"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800">
                <a:solidFill>
                  <a:schemeClr val="dk1"/>
                </a:solidFill>
                <a:latin typeface="Calibri"/>
                <a:ea typeface="Calibri"/>
                <a:cs typeface="Calibri"/>
                <a:sym typeface="Calibri"/>
              </a:rPr>
              <a:t>Seleção da porta de comunicação</a:t>
            </a:r>
            <a:endParaRPr/>
          </a:p>
        </p:txBody>
      </p:sp>
      <p:pic>
        <p:nvPicPr>
          <p:cNvPr id="1161" name="Google Shape;1161;p65"/>
          <p:cNvPicPr preferRelativeResize="0"/>
          <p:nvPr/>
        </p:nvPicPr>
        <p:blipFill rotWithShape="1">
          <a:blip r:embed="rId6">
            <a:alphaModFix/>
          </a:blip>
          <a:srcRect b="0" l="0" r="0" t="0"/>
          <a:stretch/>
        </p:blipFill>
        <p:spPr>
          <a:xfrm>
            <a:off x="4657817" y="833659"/>
            <a:ext cx="7533020" cy="604524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pic>
        <p:nvPicPr>
          <p:cNvPr id="1167" name="Google Shape;1167;p66"/>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168" name="Google Shape;1168;p66"/>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169" name="Google Shape;1169;p66"/>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70" name="Google Shape;1170;p66"/>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171" name="Google Shape;1171;p66"/>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172" name="Google Shape;1172;p66"/>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73" name="Google Shape;1173;p66"/>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174" name="Google Shape;1174;p66"/>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5" name="Google Shape;1175;p66"/>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Tinkercard</a:t>
            </a:r>
            <a:endParaRPr b="1" sz="3600">
              <a:solidFill>
                <a:srgbClr val="2F8DFF"/>
              </a:solidFill>
              <a:latin typeface="Arial"/>
              <a:ea typeface="Arial"/>
              <a:cs typeface="Arial"/>
              <a:sym typeface="Arial"/>
            </a:endParaRPr>
          </a:p>
        </p:txBody>
      </p:sp>
      <p:sp>
        <p:nvSpPr>
          <p:cNvPr id="1176" name="Google Shape;1176;p66"/>
          <p:cNvSpPr txBox="1"/>
          <p:nvPr/>
        </p:nvSpPr>
        <p:spPr>
          <a:xfrm>
            <a:off x="815545" y="1553405"/>
            <a:ext cx="10229444" cy="95410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800">
                <a:solidFill>
                  <a:schemeClr val="dk1"/>
                </a:solidFill>
                <a:latin typeface="Calibri"/>
                <a:ea typeface="Calibri"/>
                <a:cs typeface="Calibri"/>
                <a:sym typeface="Calibri"/>
              </a:rPr>
              <a:t>Para a nossa primeira aula será utilizado o software online “Tinkercard”, isso antes de utilizar a placa física.</a:t>
            </a:r>
            <a:endParaRPr/>
          </a:p>
        </p:txBody>
      </p:sp>
      <p:pic>
        <p:nvPicPr>
          <p:cNvPr id="1177" name="Google Shape;1177;p66"/>
          <p:cNvPicPr preferRelativeResize="0"/>
          <p:nvPr/>
        </p:nvPicPr>
        <p:blipFill rotWithShape="1">
          <a:blip r:embed="rId6">
            <a:alphaModFix/>
          </a:blip>
          <a:srcRect b="0" l="0" r="0" t="0"/>
          <a:stretch/>
        </p:blipFill>
        <p:spPr>
          <a:xfrm>
            <a:off x="3165387" y="2625664"/>
            <a:ext cx="4176374" cy="393155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pic>
        <p:nvPicPr>
          <p:cNvPr id="1183" name="Google Shape;1183;p67"/>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184" name="Google Shape;1184;p67"/>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185" name="Google Shape;1185;p67"/>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86" name="Google Shape;1186;p67"/>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187" name="Google Shape;1187;p67"/>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188" name="Google Shape;1188;p67"/>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89" name="Google Shape;1189;p67"/>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190" name="Google Shape;1190;p67"/>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1" name="Google Shape;1191;p67"/>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Tinkercard</a:t>
            </a:r>
            <a:endParaRPr b="1" sz="3600">
              <a:solidFill>
                <a:srgbClr val="2F8DFF"/>
              </a:solidFill>
              <a:latin typeface="Arial"/>
              <a:ea typeface="Arial"/>
              <a:cs typeface="Arial"/>
              <a:sym typeface="Arial"/>
            </a:endParaRPr>
          </a:p>
        </p:txBody>
      </p:sp>
      <p:sp>
        <p:nvSpPr>
          <p:cNvPr id="1192" name="Google Shape;1192;p67"/>
          <p:cNvSpPr txBox="1"/>
          <p:nvPr/>
        </p:nvSpPr>
        <p:spPr>
          <a:xfrm>
            <a:off x="815545" y="1979214"/>
            <a:ext cx="7823129" cy="35394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800">
                <a:solidFill>
                  <a:schemeClr val="dk1"/>
                </a:solidFill>
                <a:latin typeface="Calibri"/>
                <a:ea typeface="Calibri"/>
                <a:cs typeface="Calibri"/>
                <a:sym typeface="Calibri"/>
              </a:rPr>
              <a:t>Tinkercad é um programa de modelagem tridimensional (3D) online gratuito que roda em um navegador da web, conhecido por sua simplicidade e facilidade de uso. Desde que se tornou disponível em 2011, tornou-se uma plataforma popular para a criação de modelos para impressão 3D, bem como uma introdução básica à geometria sólida construtiva nas escolas.</a:t>
            </a:r>
            <a:endParaRPr/>
          </a:p>
        </p:txBody>
      </p:sp>
      <p:pic>
        <p:nvPicPr>
          <p:cNvPr id="1193" name="Google Shape;1193;p67"/>
          <p:cNvPicPr preferRelativeResize="0"/>
          <p:nvPr/>
        </p:nvPicPr>
        <p:blipFill rotWithShape="1">
          <a:blip r:embed="rId6">
            <a:alphaModFix/>
          </a:blip>
          <a:srcRect b="0" l="0" r="0" t="0"/>
          <a:stretch/>
        </p:blipFill>
        <p:spPr>
          <a:xfrm>
            <a:off x="8920870" y="2123191"/>
            <a:ext cx="3074049" cy="307404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pic>
        <p:nvPicPr>
          <p:cNvPr id="1199" name="Google Shape;1199;p68"/>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200" name="Google Shape;1200;p68"/>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201" name="Google Shape;1201;p68"/>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02" name="Google Shape;1202;p68"/>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203" name="Google Shape;1203;p68"/>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204" name="Google Shape;1204;p68"/>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05" name="Google Shape;1205;p68"/>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206" name="Google Shape;1206;p68"/>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7" name="Google Shape;1207;p68"/>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Tinkercard</a:t>
            </a:r>
            <a:endParaRPr b="1" sz="3600">
              <a:solidFill>
                <a:srgbClr val="2F8DFF"/>
              </a:solidFill>
              <a:latin typeface="Arial"/>
              <a:ea typeface="Arial"/>
              <a:cs typeface="Arial"/>
              <a:sym typeface="Arial"/>
            </a:endParaRPr>
          </a:p>
        </p:txBody>
      </p:sp>
      <p:sp>
        <p:nvSpPr>
          <p:cNvPr id="1208" name="Google Shape;1208;p68"/>
          <p:cNvSpPr txBox="1"/>
          <p:nvPr/>
        </p:nvSpPr>
        <p:spPr>
          <a:xfrm>
            <a:off x="815545" y="1979214"/>
            <a:ext cx="10566329" cy="224676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800">
                <a:solidFill>
                  <a:schemeClr val="dk1"/>
                </a:solidFill>
                <a:latin typeface="Calibri"/>
                <a:ea typeface="Calibri"/>
                <a:cs typeface="Calibri"/>
                <a:sym typeface="Calibri"/>
              </a:rPr>
              <a:t>Para poder utilizar o “Tinkercad” será necessário criar um login. Também é possível entrar rapidamente utilizando alguma conta de email ou rede social (Por exemplo: google, microsoft ou facebook).</a:t>
            </a:r>
            <a:endParaRPr/>
          </a:p>
          <a:p>
            <a:pPr indent="0" lvl="0" marL="0" marR="0" rtl="0" algn="just">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just">
              <a:spcBef>
                <a:spcPts val="0"/>
              </a:spcBef>
              <a:spcAft>
                <a:spcPts val="0"/>
              </a:spcAft>
              <a:buNone/>
            </a:pPr>
            <a:r>
              <a:rPr lang="pt-BR" sz="2800">
                <a:solidFill>
                  <a:schemeClr val="dk1"/>
                </a:solidFill>
                <a:latin typeface="Calibri"/>
                <a:ea typeface="Calibri"/>
                <a:cs typeface="Calibri"/>
                <a:sym typeface="Calibri"/>
              </a:rPr>
              <a:t>Para isso acesse o seguinte site: </a:t>
            </a:r>
            <a:r>
              <a:rPr lang="pt-BR" sz="2800" u="sng">
                <a:solidFill>
                  <a:schemeClr val="dk1"/>
                </a:solidFill>
                <a:latin typeface="Calibri"/>
                <a:ea typeface="Calibri"/>
                <a:cs typeface="Calibri"/>
                <a:sym typeface="Calibri"/>
                <a:hlinkClick r:id="rId6">
                  <a:extLst>
                    <a:ext uri="{A12FA001-AC4F-418D-AE19-62706E023703}">
                      <ahyp:hlinkClr val="tx"/>
                    </a:ext>
                  </a:extLst>
                </a:hlinkClick>
              </a:rPr>
              <a:t>https://www.tinkercad.com/</a:t>
            </a:r>
            <a:r>
              <a:rPr lang="pt-BR" sz="2800">
                <a:solidFill>
                  <a:schemeClr val="dk1"/>
                </a:solidFill>
                <a:latin typeface="Calibri"/>
                <a:ea typeface="Calibri"/>
                <a:cs typeface="Calibri"/>
                <a:sym typeface="Calibri"/>
              </a:rPr>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pic>
        <p:nvPicPr>
          <p:cNvPr id="1214" name="Google Shape;1214;p69"/>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215" name="Google Shape;1215;p69"/>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216" name="Google Shape;1216;p69"/>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17" name="Google Shape;1217;p69"/>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218" name="Google Shape;1218;p69"/>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219" name="Google Shape;1219;p69"/>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20" name="Google Shape;1220;p69"/>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221" name="Google Shape;1221;p69"/>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2" name="Google Shape;1222;p69"/>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Tinkercard</a:t>
            </a:r>
            <a:endParaRPr b="1" sz="3600">
              <a:solidFill>
                <a:srgbClr val="2F8DFF"/>
              </a:solidFill>
              <a:latin typeface="Arial"/>
              <a:ea typeface="Arial"/>
              <a:cs typeface="Arial"/>
              <a:sym typeface="Arial"/>
            </a:endParaRPr>
          </a:p>
        </p:txBody>
      </p:sp>
      <p:pic>
        <p:nvPicPr>
          <p:cNvPr id="1223" name="Google Shape;1223;p69"/>
          <p:cNvPicPr preferRelativeResize="0"/>
          <p:nvPr/>
        </p:nvPicPr>
        <p:blipFill rotWithShape="1">
          <a:blip r:embed="rId6">
            <a:alphaModFix/>
          </a:blip>
          <a:srcRect b="0" l="0" r="0" t="0"/>
          <a:stretch/>
        </p:blipFill>
        <p:spPr>
          <a:xfrm>
            <a:off x="1275348" y="1426693"/>
            <a:ext cx="10915490" cy="54332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7"/>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89" name="Google Shape;189;p7"/>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90" name="Google Shape;190;p7"/>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91" name="Google Shape;191;p7"/>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92" name="Google Shape;192;p7"/>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93" name="Google Shape;193;p7"/>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194" name="Google Shape;194;p7"/>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95" name="Google Shape;195;p7"/>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96" name="Google Shape;196;p7"/>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7"/>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sp>
        <p:nvSpPr>
          <p:cNvPr id="198" name="Google Shape;198;p7"/>
          <p:cNvSpPr txBox="1"/>
          <p:nvPr/>
        </p:nvSpPr>
        <p:spPr>
          <a:xfrm>
            <a:off x="646381" y="1624042"/>
            <a:ext cx="5682230" cy="3880773"/>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1" lang="pt-BR" sz="2800">
                <a:solidFill>
                  <a:schemeClr val="dk1"/>
                </a:solidFill>
                <a:latin typeface="Calibri"/>
                <a:ea typeface="Calibri"/>
                <a:cs typeface="Calibri"/>
                <a:sym typeface="Calibri"/>
              </a:rPr>
              <a:t>Memórias:</a:t>
            </a:r>
            <a:endParaRPr/>
          </a:p>
          <a:p>
            <a:pPr indent="0" lvl="0" marL="0" marR="0" rtl="0" algn="just">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São elementos digitais que são responsáveis por armazenar dados binários. As memórias são compostos por muitos </a:t>
            </a:r>
            <a:r>
              <a:rPr i="1" lang="pt-BR" sz="2800">
                <a:solidFill>
                  <a:schemeClr val="dk1"/>
                </a:solidFill>
                <a:latin typeface="Calibri"/>
                <a:ea typeface="Calibri"/>
                <a:cs typeface="Calibri"/>
                <a:sym typeface="Calibri"/>
              </a:rPr>
              <a:t>flip-flop</a:t>
            </a:r>
            <a:r>
              <a:rPr lang="pt-BR" sz="2800">
                <a:solidFill>
                  <a:schemeClr val="dk1"/>
                </a:solidFill>
                <a:latin typeface="Calibri"/>
                <a:ea typeface="Calibri"/>
                <a:cs typeface="Calibri"/>
                <a:sym typeface="Calibri"/>
              </a:rPr>
              <a:t>’s (unidade básica de armazenamento de bit).</a:t>
            </a:r>
            <a:endParaRPr/>
          </a:p>
        </p:txBody>
      </p:sp>
      <p:pic>
        <p:nvPicPr>
          <p:cNvPr id="199" name="Google Shape;199;p7"/>
          <p:cNvPicPr preferRelativeResize="0"/>
          <p:nvPr/>
        </p:nvPicPr>
        <p:blipFill rotWithShape="1">
          <a:blip r:embed="rId6">
            <a:alphaModFix/>
          </a:blip>
          <a:srcRect b="0" l="0" r="0" t="0"/>
          <a:stretch/>
        </p:blipFill>
        <p:spPr>
          <a:xfrm>
            <a:off x="6255040" y="2071100"/>
            <a:ext cx="5929103" cy="357983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pic>
        <p:nvPicPr>
          <p:cNvPr id="1229" name="Google Shape;1229;p70"/>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230" name="Google Shape;1230;p70"/>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231" name="Google Shape;1231;p70"/>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32" name="Google Shape;1232;p70"/>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233" name="Google Shape;1233;p70"/>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234" name="Google Shape;1234;p70"/>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35" name="Google Shape;1235;p70"/>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236" name="Google Shape;1236;p70"/>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7" name="Google Shape;1237;p70"/>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Tinkercard</a:t>
            </a:r>
            <a:endParaRPr b="1" sz="3600">
              <a:solidFill>
                <a:srgbClr val="2F8DFF"/>
              </a:solidFill>
              <a:latin typeface="Arial"/>
              <a:ea typeface="Arial"/>
              <a:cs typeface="Arial"/>
              <a:sym typeface="Arial"/>
            </a:endParaRPr>
          </a:p>
        </p:txBody>
      </p:sp>
      <p:pic>
        <p:nvPicPr>
          <p:cNvPr id="1238" name="Google Shape;1238;p70"/>
          <p:cNvPicPr preferRelativeResize="0"/>
          <p:nvPr/>
        </p:nvPicPr>
        <p:blipFill rotWithShape="1">
          <a:blip r:embed="rId6">
            <a:alphaModFix/>
          </a:blip>
          <a:srcRect b="0" l="0" r="0" t="0"/>
          <a:stretch/>
        </p:blipFill>
        <p:spPr>
          <a:xfrm>
            <a:off x="1232994" y="1495662"/>
            <a:ext cx="10959005" cy="53329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pic>
        <p:nvPicPr>
          <p:cNvPr id="1244" name="Google Shape;1244;p71"/>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245" name="Google Shape;1245;p71"/>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246" name="Google Shape;1246;p71"/>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47" name="Google Shape;1247;p71"/>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248" name="Google Shape;1248;p71"/>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249" name="Google Shape;1249;p71"/>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50" name="Google Shape;1250;p71"/>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251" name="Google Shape;1251;p71"/>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2" name="Google Shape;1252;p71"/>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Tinkercard</a:t>
            </a:r>
            <a:endParaRPr b="1" sz="3600">
              <a:solidFill>
                <a:srgbClr val="2F8DFF"/>
              </a:solidFill>
              <a:latin typeface="Arial"/>
              <a:ea typeface="Arial"/>
              <a:cs typeface="Arial"/>
              <a:sym typeface="Arial"/>
            </a:endParaRPr>
          </a:p>
        </p:txBody>
      </p:sp>
      <p:pic>
        <p:nvPicPr>
          <p:cNvPr id="1253" name="Google Shape;1253;p71"/>
          <p:cNvPicPr preferRelativeResize="0"/>
          <p:nvPr/>
        </p:nvPicPr>
        <p:blipFill rotWithShape="1">
          <a:blip r:embed="rId6">
            <a:alphaModFix/>
          </a:blip>
          <a:srcRect b="0" l="0" r="0" t="0"/>
          <a:stretch/>
        </p:blipFill>
        <p:spPr>
          <a:xfrm>
            <a:off x="1588167" y="1429788"/>
            <a:ext cx="10613151" cy="538427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pic>
        <p:nvPicPr>
          <p:cNvPr id="1259" name="Google Shape;1259;p72"/>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260" name="Google Shape;1260;p72"/>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261" name="Google Shape;1261;p72"/>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62" name="Google Shape;1262;p72"/>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263" name="Google Shape;1263;p72"/>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264" name="Google Shape;1264;p72"/>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65" name="Google Shape;1265;p72"/>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266" name="Google Shape;1266;p72"/>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7" name="Google Shape;1267;p72"/>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Tinkercard</a:t>
            </a:r>
            <a:endParaRPr b="1" sz="3600">
              <a:solidFill>
                <a:srgbClr val="2F8DFF"/>
              </a:solidFill>
              <a:latin typeface="Arial"/>
              <a:ea typeface="Arial"/>
              <a:cs typeface="Arial"/>
              <a:sym typeface="Arial"/>
            </a:endParaRPr>
          </a:p>
        </p:txBody>
      </p:sp>
      <p:pic>
        <p:nvPicPr>
          <p:cNvPr id="1268" name="Google Shape;1268;p72"/>
          <p:cNvPicPr preferRelativeResize="0"/>
          <p:nvPr/>
        </p:nvPicPr>
        <p:blipFill rotWithShape="1">
          <a:blip r:embed="rId6">
            <a:alphaModFix/>
          </a:blip>
          <a:srcRect b="0" l="0" r="0" t="0"/>
          <a:stretch/>
        </p:blipFill>
        <p:spPr>
          <a:xfrm>
            <a:off x="2261937" y="1573731"/>
            <a:ext cx="9930063" cy="529120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pic>
        <p:nvPicPr>
          <p:cNvPr id="1274" name="Google Shape;1274;p73"/>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275" name="Google Shape;1275;p73"/>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276" name="Google Shape;1276;p73"/>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77" name="Google Shape;1277;p73"/>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278" name="Google Shape;1278;p73"/>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279" name="Google Shape;1279;p73"/>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80" name="Google Shape;1280;p73"/>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281" name="Google Shape;1281;p73"/>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2" name="Google Shape;1282;p73"/>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Tinkercard</a:t>
            </a:r>
            <a:endParaRPr b="1" sz="3600">
              <a:solidFill>
                <a:srgbClr val="2F8DFF"/>
              </a:solidFill>
              <a:latin typeface="Arial"/>
              <a:ea typeface="Arial"/>
              <a:cs typeface="Arial"/>
              <a:sym typeface="Arial"/>
            </a:endParaRPr>
          </a:p>
        </p:txBody>
      </p:sp>
      <p:sp>
        <p:nvSpPr>
          <p:cNvPr id="1283" name="Google Shape;1283;p73"/>
          <p:cNvSpPr txBox="1"/>
          <p:nvPr/>
        </p:nvSpPr>
        <p:spPr>
          <a:xfrm>
            <a:off x="815545" y="1530220"/>
            <a:ext cx="1042195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800">
                <a:solidFill>
                  <a:schemeClr val="dk1"/>
                </a:solidFill>
                <a:latin typeface="Calibri"/>
                <a:ea typeface="Calibri"/>
                <a:cs typeface="Calibri"/>
                <a:sym typeface="Calibri"/>
              </a:rPr>
              <a:t>Depois de criar a sua conta, procure e clique em “Circuitos”.</a:t>
            </a:r>
            <a:endParaRPr/>
          </a:p>
        </p:txBody>
      </p:sp>
      <p:pic>
        <p:nvPicPr>
          <p:cNvPr id="1284" name="Google Shape;1284;p73"/>
          <p:cNvPicPr preferRelativeResize="0"/>
          <p:nvPr/>
        </p:nvPicPr>
        <p:blipFill rotWithShape="1">
          <a:blip r:embed="rId6">
            <a:alphaModFix/>
          </a:blip>
          <a:srcRect b="0" l="0" r="0" t="0"/>
          <a:stretch/>
        </p:blipFill>
        <p:spPr>
          <a:xfrm>
            <a:off x="962311" y="2108864"/>
            <a:ext cx="8582526" cy="456650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pic>
        <p:nvPicPr>
          <p:cNvPr id="1290" name="Google Shape;1290;p74"/>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291" name="Google Shape;1291;p74"/>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292" name="Google Shape;1292;p74"/>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93" name="Google Shape;1293;p74"/>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294" name="Google Shape;1294;p74"/>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295" name="Google Shape;1295;p74"/>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96" name="Google Shape;1296;p74"/>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297" name="Google Shape;1297;p74"/>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8" name="Google Shape;1298;p74"/>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Tinkercard</a:t>
            </a:r>
            <a:endParaRPr b="1" sz="3600">
              <a:solidFill>
                <a:srgbClr val="2F8DFF"/>
              </a:solidFill>
              <a:latin typeface="Arial"/>
              <a:ea typeface="Arial"/>
              <a:cs typeface="Arial"/>
              <a:sym typeface="Arial"/>
            </a:endParaRPr>
          </a:p>
        </p:txBody>
      </p:sp>
      <p:sp>
        <p:nvSpPr>
          <p:cNvPr id="1299" name="Google Shape;1299;p74"/>
          <p:cNvSpPr txBox="1"/>
          <p:nvPr/>
        </p:nvSpPr>
        <p:spPr>
          <a:xfrm>
            <a:off x="815545" y="1530220"/>
            <a:ext cx="1042195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800">
                <a:solidFill>
                  <a:schemeClr val="dk1"/>
                </a:solidFill>
                <a:latin typeface="Calibri"/>
                <a:ea typeface="Calibri"/>
                <a:cs typeface="Calibri"/>
                <a:sym typeface="Calibri"/>
              </a:rPr>
              <a:t>Primeiro projeto.</a:t>
            </a:r>
            <a:endParaRPr/>
          </a:p>
        </p:txBody>
      </p:sp>
      <p:pic>
        <p:nvPicPr>
          <p:cNvPr id="1300" name="Google Shape;1300;p74"/>
          <p:cNvPicPr preferRelativeResize="0"/>
          <p:nvPr/>
        </p:nvPicPr>
        <p:blipFill rotWithShape="1">
          <a:blip r:embed="rId6">
            <a:alphaModFix/>
          </a:blip>
          <a:srcRect b="0" l="0" r="0" t="0"/>
          <a:stretch/>
        </p:blipFill>
        <p:spPr>
          <a:xfrm>
            <a:off x="723738" y="2024319"/>
            <a:ext cx="9545053" cy="461204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pic>
        <p:nvPicPr>
          <p:cNvPr id="1306" name="Google Shape;1306;p75"/>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307" name="Google Shape;1307;p75"/>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308" name="Google Shape;1308;p75"/>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09" name="Google Shape;1309;p75"/>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310" name="Google Shape;1310;p75"/>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311" name="Google Shape;1311;p75"/>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12" name="Google Shape;1312;p75"/>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313" name="Google Shape;1313;p75"/>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4" name="Google Shape;1314;p75"/>
          <p:cNvSpPr txBox="1"/>
          <p:nvPr/>
        </p:nvSpPr>
        <p:spPr>
          <a:xfrm>
            <a:off x="815545" y="703211"/>
            <a:ext cx="65394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Tinkercard</a:t>
            </a:r>
            <a:endParaRPr b="1" sz="3600">
              <a:solidFill>
                <a:srgbClr val="2F8DFF"/>
              </a:solidFill>
              <a:latin typeface="Arial"/>
              <a:ea typeface="Arial"/>
              <a:cs typeface="Arial"/>
              <a:sym typeface="Arial"/>
            </a:endParaRPr>
          </a:p>
        </p:txBody>
      </p:sp>
      <p:sp>
        <p:nvSpPr>
          <p:cNvPr id="1315" name="Google Shape;1315;p75"/>
          <p:cNvSpPr txBox="1"/>
          <p:nvPr/>
        </p:nvSpPr>
        <p:spPr>
          <a:xfrm>
            <a:off x="815545" y="1530220"/>
            <a:ext cx="1042195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800">
                <a:solidFill>
                  <a:schemeClr val="dk1"/>
                </a:solidFill>
                <a:latin typeface="Calibri"/>
                <a:ea typeface="Calibri"/>
                <a:cs typeface="Calibri"/>
                <a:sym typeface="Calibri"/>
              </a:rPr>
              <a:t>Projeto Proposto semáforo simples.</a:t>
            </a:r>
            <a:endParaRPr/>
          </a:p>
        </p:txBody>
      </p:sp>
      <p:pic>
        <p:nvPicPr>
          <p:cNvPr id="1316" name="Google Shape;1316;p75"/>
          <p:cNvPicPr preferRelativeResize="0"/>
          <p:nvPr/>
        </p:nvPicPr>
        <p:blipFill rotWithShape="1">
          <a:blip r:embed="rId6">
            <a:alphaModFix/>
          </a:blip>
          <a:srcRect b="0" l="0" r="0" t="0"/>
          <a:stretch/>
        </p:blipFill>
        <p:spPr>
          <a:xfrm>
            <a:off x="4133861" y="2081603"/>
            <a:ext cx="4278929" cy="427892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pic>
        <p:nvPicPr>
          <p:cNvPr id="1322" name="Google Shape;1322;p76"/>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1323" name="Google Shape;1323;p76"/>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324" name="Google Shape;1324;p76"/>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25" name="Google Shape;1325;p76"/>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1326" name="Google Shape;1326;p76"/>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1327" name="Google Shape;1327;p76"/>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1328" name="Google Shape;1328;p76"/>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29" name="Google Shape;1329;p76"/>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1330" name="Google Shape;1330;p76"/>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1" name="Google Shape;1331;p76"/>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Referências</a:t>
            </a:r>
            <a:endParaRPr b="1" sz="3600">
              <a:solidFill>
                <a:srgbClr val="2F8DFF"/>
              </a:solidFill>
              <a:latin typeface="Arial"/>
              <a:ea typeface="Arial"/>
              <a:cs typeface="Arial"/>
              <a:sym typeface="Arial"/>
            </a:endParaRPr>
          </a:p>
        </p:txBody>
      </p:sp>
      <p:sp>
        <p:nvSpPr>
          <p:cNvPr id="1332" name="Google Shape;1332;p76"/>
          <p:cNvSpPr txBox="1"/>
          <p:nvPr/>
        </p:nvSpPr>
        <p:spPr>
          <a:xfrm>
            <a:off x="1033459" y="1879744"/>
            <a:ext cx="10389704" cy="38164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200">
                <a:solidFill>
                  <a:schemeClr val="dk1"/>
                </a:solidFill>
                <a:latin typeface="Calibri"/>
                <a:ea typeface="Calibri"/>
                <a:cs typeface="Calibri"/>
                <a:sym typeface="Calibri"/>
              </a:rPr>
              <a:t>[1] BOYLESTAD, Robert L. Dispositivos eletrônicos e teoria de circuitos.   11. ed. São Paulo: Pearson Education do Brasil, 2013.   Disponível em: http://sociesc.bv3.digitalpages.com.br/users/publications/9788564574212/pages/-16.</a:t>
            </a:r>
            <a:endParaRPr/>
          </a:p>
          <a:p>
            <a:pPr indent="0" lvl="0" marL="0" marR="0" rtl="0" algn="just">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just">
              <a:spcBef>
                <a:spcPts val="0"/>
              </a:spcBef>
              <a:spcAft>
                <a:spcPts val="0"/>
              </a:spcAft>
              <a:buNone/>
            </a:pPr>
            <a:r>
              <a:rPr lang="pt-BR" sz="2200">
                <a:solidFill>
                  <a:schemeClr val="dk1"/>
                </a:solidFill>
                <a:latin typeface="Calibri"/>
                <a:ea typeface="Calibri"/>
                <a:cs typeface="Calibri"/>
                <a:sym typeface="Calibri"/>
              </a:rPr>
              <a:t>[2] MARQUES, Ângelo Eduardo Battistini; CRUZ, Eduardo Cesar Alves; CHOUERI JUNIOR, Salomão. Dispositivos semicondutores: diodos e transistores. 13. ed. São Paulo: Erica, 2012. 1 recurso online. ISBN 9788536518374. Disponível em: &lt;https://integrada.minhabiblioteca.com.br/books/9788536518374.</a:t>
            </a:r>
            <a:endParaRPr/>
          </a:p>
          <a:p>
            <a:pPr indent="0" lvl="0" marL="0" marR="0" rtl="0" algn="just">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just">
              <a:spcBef>
                <a:spcPts val="0"/>
              </a:spcBef>
              <a:spcAft>
                <a:spcPts val="0"/>
              </a:spcAft>
              <a:buNone/>
            </a:pPr>
            <a:r>
              <a:rPr lang="pt-BR" sz="2200">
                <a:solidFill>
                  <a:schemeClr val="dk1"/>
                </a:solidFill>
                <a:latin typeface="Calibri"/>
                <a:ea typeface="Calibri"/>
                <a:cs typeface="Calibri"/>
                <a:sym typeface="Calibri"/>
              </a:rPr>
              <a:t>[3] RASHID, Muhammad H. Eletrônica de potência. 4.ed. São Paulo: Pearson, 2014. Disponível em: http://una.bv3.digitalpages.com.br/users/publications/9788543005942.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8"/>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206" name="Google Shape;206;p8"/>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207" name="Google Shape;207;p8"/>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8" name="Google Shape;208;p8"/>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209" name="Google Shape;209;p8"/>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210" name="Google Shape;210;p8"/>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211" name="Google Shape;211;p8"/>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12" name="Google Shape;212;p8"/>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213" name="Google Shape;213;p8"/>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 name="Google Shape;214;p8"/>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pic>
        <p:nvPicPr>
          <p:cNvPr id="215" name="Google Shape;215;p8"/>
          <p:cNvPicPr preferRelativeResize="0"/>
          <p:nvPr/>
        </p:nvPicPr>
        <p:blipFill rotWithShape="1">
          <a:blip r:embed="rId6">
            <a:alphaModFix/>
          </a:blip>
          <a:srcRect b="0" l="0" r="0" t="0"/>
          <a:stretch/>
        </p:blipFill>
        <p:spPr>
          <a:xfrm>
            <a:off x="1379521" y="1389788"/>
            <a:ext cx="7101692" cy="54260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9"/>
          <p:cNvPicPr preferRelativeResize="0"/>
          <p:nvPr/>
        </p:nvPicPr>
        <p:blipFill rotWithShape="1">
          <a:blip r:embed="rId3">
            <a:alphaModFix/>
          </a:blip>
          <a:srcRect b="0" l="0" r="0" t="0"/>
          <a:stretch/>
        </p:blipFill>
        <p:spPr>
          <a:xfrm>
            <a:off x="1163" y="187683"/>
            <a:ext cx="614265" cy="4244718"/>
          </a:xfrm>
          <a:prstGeom prst="rect">
            <a:avLst/>
          </a:prstGeom>
          <a:noFill/>
          <a:ln>
            <a:noFill/>
          </a:ln>
        </p:spPr>
      </p:pic>
      <p:pic>
        <p:nvPicPr>
          <p:cNvPr id="222" name="Google Shape;222;p9"/>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223" name="Google Shape;223;p9"/>
          <p:cNvSpPr/>
          <p:nvPr/>
        </p:nvSpPr>
        <p:spPr>
          <a:xfrm>
            <a:off x="10457895" y="6045696"/>
            <a:ext cx="1414222" cy="708125"/>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24" name="Google Shape;224;p9"/>
          <p:cNvPicPr preferRelativeResize="0"/>
          <p:nvPr/>
        </p:nvPicPr>
        <p:blipFill rotWithShape="1">
          <a:blip r:embed="rId5">
            <a:alphaModFix/>
          </a:blip>
          <a:srcRect b="0" l="0" r="0" t="0"/>
          <a:stretch/>
        </p:blipFill>
        <p:spPr>
          <a:xfrm>
            <a:off x="10646614" y="6232789"/>
            <a:ext cx="1036399" cy="296458"/>
          </a:xfrm>
          <a:prstGeom prst="rect">
            <a:avLst/>
          </a:prstGeom>
          <a:noFill/>
          <a:ln>
            <a:noFill/>
          </a:ln>
        </p:spPr>
      </p:pic>
      <p:sp>
        <p:nvSpPr>
          <p:cNvPr id="225" name="Google Shape;225;p9"/>
          <p:cNvSpPr/>
          <p:nvPr/>
        </p:nvSpPr>
        <p:spPr>
          <a:xfrm>
            <a:off x="6096000" y="6675368"/>
            <a:ext cx="6096000" cy="182632"/>
          </a:xfrm>
          <a:prstGeom prst="rect">
            <a:avLst/>
          </a:prstGeom>
          <a:solidFill>
            <a:srgbClr val="14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4143C"/>
              </a:solidFill>
              <a:latin typeface="Calibri"/>
              <a:ea typeface="Calibri"/>
              <a:cs typeface="Calibri"/>
              <a:sym typeface="Calibri"/>
            </a:endParaRPr>
          </a:p>
        </p:txBody>
      </p:sp>
      <p:sp>
        <p:nvSpPr>
          <p:cNvPr id="226" name="Google Shape;226;p9"/>
          <p:cNvSpPr txBox="1"/>
          <p:nvPr/>
        </p:nvSpPr>
        <p:spPr>
          <a:xfrm>
            <a:off x="1200679" y="3097763"/>
            <a:ext cx="21883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600">
                <a:solidFill>
                  <a:schemeClr val="lt1"/>
                </a:solidFill>
                <a:latin typeface="Arial"/>
                <a:ea typeface="Arial"/>
                <a:cs typeface="Arial"/>
                <a:sym typeface="Arial"/>
              </a:rPr>
              <a:t>LOREM IPSUM SEAT</a:t>
            </a:r>
            <a:endParaRPr/>
          </a:p>
        </p:txBody>
      </p:sp>
      <p:sp>
        <p:nvSpPr>
          <p:cNvPr id="227" name="Google Shape;227;p9"/>
          <p:cNvSpPr/>
          <p:nvPr/>
        </p:nvSpPr>
        <p:spPr>
          <a:xfrm>
            <a:off x="1" y="4814596"/>
            <a:ext cx="332144" cy="2043404"/>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28" name="Google Shape;228;p9"/>
          <p:cNvPicPr preferRelativeResize="0"/>
          <p:nvPr/>
        </p:nvPicPr>
        <p:blipFill rotWithShape="1">
          <a:blip r:embed="rId4">
            <a:alphaModFix/>
          </a:blip>
          <a:srcRect b="0" l="0" r="0" t="0"/>
          <a:stretch/>
        </p:blipFill>
        <p:spPr>
          <a:xfrm rot="5400000">
            <a:off x="112583" y="6133913"/>
            <a:ext cx="590670" cy="414236"/>
          </a:xfrm>
          <a:prstGeom prst="rect">
            <a:avLst/>
          </a:prstGeom>
          <a:noFill/>
          <a:ln>
            <a:noFill/>
          </a:ln>
        </p:spPr>
      </p:pic>
      <p:sp>
        <p:nvSpPr>
          <p:cNvPr id="229" name="Google Shape;229;p9"/>
          <p:cNvSpPr/>
          <p:nvPr/>
        </p:nvSpPr>
        <p:spPr>
          <a:xfrm>
            <a:off x="11841194" y="0"/>
            <a:ext cx="360125" cy="1530220"/>
          </a:xfrm>
          <a:prstGeom prst="rect">
            <a:avLst/>
          </a:prstGeom>
          <a:solidFill>
            <a:srgbClr val="2F8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9"/>
          <p:cNvSpPr txBox="1"/>
          <p:nvPr/>
        </p:nvSpPr>
        <p:spPr>
          <a:xfrm>
            <a:off x="815546" y="703211"/>
            <a:ext cx="52058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rgbClr val="14143C"/>
                </a:solidFill>
                <a:latin typeface="Arial"/>
                <a:ea typeface="Arial"/>
                <a:cs typeface="Arial"/>
                <a:sym typeface="Arial"/>
              </a:rPr>
              <a:t>Microcontroladores</a:t>
            </a:r>
            <a:endParaRPr b="1" sz="3600">
              <a:solidFill>
                <a:srgbClr val="2F8DFF"/>
              </a:solidFill>
              <a:latin typeface="Arial"/>
              <a:ea typeface="Arial"/>
              <a:cs typeface="Arial"/>
              <a:sym typeface="Arial"/>
            </a:endParaRPr>
          </a:p>
        </p:txBody>
      </p:sp>
      <p:grpSp>
        <p:nvGrpSpPr>
          <p:cNvPr id="231" name="Google Shape;231;p9"/>
          <p:cNvGrpSpPr/>
          <p:nvPr/>
        </p:nvGrpSpPr>
        <p:grpSpPr>
          <a:xfrm>
            <a:off x="1042417" y="1659632"/>
            <a:ext cx="8705205" cy="4886325"/>
            <a:chOff x="906" y="1242"/>
            <a:chExt cx="4147" cy="2220"/>
          </a:xfrm>
        </p:grpSpPr>
        <p:sp>
          <p:nvSpPr>
            <p:cNvPr id="232" name="Google Shape;232;p9"/>
            <p:cNvSpPr/>
            <p:nvPr/>
          </p:nvSpPr>
          <p:spPr>
            <a:xfrm>
              <a:off x="2459" y="1808"/>
              <a:ext cx="932" cy="517"/>
            </a:xfrm>
            <a:prstGeom prst="rect">
              <a:avLst/>
            </a:prstGeom>
            <a:solidFill>
              <a:srgbClr val="FFFFFF"/>
            </a:solidFill>
            <a:ln cap="flat" cmpd="sng" w="28575">
              <a:solidFill>
                <a:srgbClr val="0066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pt-BR" sz="1600">
                  <a:solidFill>
                    <a:srgbClr val="006600"/>
                  </a:solidFill>
                  <a:latin typeface="Calibri"/>
                  <a:ea typeface="Calibri"/>
                  <a:cs typeface="Calibri"/>
                  <a:sym typeface="Calibri"/>
                </a:rPr>
                <a:t>CI</a:t>
              </a:r>
              <a:endParaRPr/>
            </a:p>
            <a:p>
              <a:pPr indent="0" lvl="0" marL="0" marR="0" rtl="0" algn="ctr">
                <a:spcBef>
                  <a:spcPts val="0"/>
                </a:spcBef>
                <a:spcAft>
                  <a:spcPts val="0"/>
                </a:spcAft>
                <a:buNone/>
              </a:pPr>
              <a:r>
                <a:rPr b="1" lang="pt-BR" sz="1600">
                  <a:solidFill>
                    <a:srgbClr val="006600"/>
                  </a:solidFill>
                  <a:latin typeface="Calibri"/>
                  <a:ea typeface="Calibri"/>
                  <a:cs typeface="Calibri"/>
                  <a:sym typeface="Calibri"/>
                </a:rPr>
                <a:t>de Memória</a:t>
              </a:r>
              <a:endParaRPr/>
            </a:p>
          </p:txBody>
        </p:sp>
        <p:sp>
          <p:nvSpPr>
            <p:cNvPr id="233" name="Google Shape;233;p9"/>
            <p:cNvSpPr/>
            <p:nvPr/>
          </p:nvSpPr>
          <p:spPr>
            <a:xfrm>
              <a:off x="3696" y="1808"/>
              <a:ext cx="934" cy="517"/>
            </a:xfrm>
            <a:prstGeom prst="rect">
              <a:avLst/>
            </a:prstGeom>
            <a:solidFill>
              <a:srgbClr val="FFFFFF"/>
            </a:solidFill>
            <a:ln cap="flat" cmpd="sng" w="28575">
              <a:solidFill>
                <a:srgbClr val="0066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pt-BR" sz="1600">
                  <a:solidFill>
                    <a:srgbClr val="006600"/>
                  </a:solidFill>
                  <a:latin typeface="Calibri"/>
                  <a:ea typeface="Calibri"/>
                  <a:cs typeface="Calibri"/>
                  <a:sym typeface="Calibri"/>
                </a:rPr>
                <a:t>CI</a:t>
              </a:r>
              <a:endParaRPr/>
            </a:p>
            <a:p>
              <a:pPr indent="0" lvl="0" marL="0" marR="0" rtl="0" algn="ctr">
                <a:spcBef>
                  <a:spcPts val="300"/>
                </a:spcBef>
                <a:spcAft>
                  <a:spcPts val="0"/>
                </a:spcAft>
                <a:buNone/>
              </a:pPr>
              <a:r>
                <a:rPr b="1" lang="pt-BR" sz="1600">
                  <a:solidFill>
                    <a:srgbClr val="006600"/>
                  </a:solidFill>
                  <a:latin typeface="Calibri"/>
                  <a:ea typeface="Calibri"/>
                  <a:cs typeface="Calibri"/>
                  <a:sym typeface="Calibri"/>
                </a:rPr>
                <a:t>de Memória</a:t>
              </a:r>
              <a:endParaRPr/>
            </a:p>
          </p:txBody>
        </p:sp>
        <p:sp>
          <p:nvSpPr>
            <p:cNvPr id="234" name="Google Shape;234;p9"/>
            <p:cNvSpPr/>
            <p:nvPr/>
          </p:nvSpPr>
          <p:spPr>
            <a:xfrm>
              <a:off x="906" y="1242"/>
              <a:ext cx="828" cy="2220"/>
            </a:xfrm>
            <a:prstGeom prst="rect">
              <a:avLst/>
            </a:prstGeom>
            <a:solidFill>
              <a:srgbClr val="FFFFFF"/>
            </a:solidFill>
            <a:ln cap="flat" cmpd="sng" w="28575">
              <a:solidFill>
                <a:srgbClr val="0000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ctr">
                <a:spcBef>
                  <a:spcPts val="0"/>
                </a:spcBef>
                <a:spcAft>
                  <a:spcPts val="0"/>
                </a:spcAft>
                <a:buNone/>
              </a:pPr>
              <a:r>
                <a:rPr b="1" lang="pt-BR" sz="1800">
                  <a:solidFill>
                    <a:srgbClr val="0000FF"/>
                  </a:solidFill>
                  <a:latin typeface="Calibri"/>
                  <a:ea typeface="Calibri"/>
                  <a:cs typeface="Calibri"/>
                  <a:sym typeface="Calibri"/>
                </a:rPr>
                <a:t>CPU</a:t>
              </a:r>
              <a:endParaRPr sz="1800">
                <a:solidFill>
                  <a:srgbClr val="0000FF"/>
                </a:solidFill>
                <a:latin typeface="Calibri"/>
                <a:ea typeface="Calibri"/>
                <a:cs typeface="Calibri"/>
                <a:sym typeface="Calibri"/>
              </a:endParaRPr>
            </a:p>
          </p:txBody>
        </p:sp>
        <p:grpSp>
          <p:nvGrpSpPr>
            <p:cNvPr id="235" name="Google Shape;235;p9"/>
            <p:cNvGrpSpPr/>
            <p:nvPr/>
          </p:nvGrpSpPr>
          <p:grpSpPr>
            <a:xfrm>
              <a:off x="1734" y="1370"/>
              <a:ext cx="3104" cy="438"/>
              <a:chOff x="1734" y="1370"/>
              <a:chExt cx="3104" cy="438"/>
            </a:xfrm>
          </p:grpSpPr>
          <p:grpSp>
            <p:nvGrpSpPr>
              <p:cNvPr id="236" name="Google Shape;236;p9"/>
              <p:cNvGrpSpPr/>
              <p:nvPr/>
            </p:nvGrpSpPr>
            <p:grpSpPr>
              <a:xfrm>
                <a:off x="1734" y="1370"/>
                <a:ext cx="3104" cy="229"/>
                <a:chOff x="3967" y="9903"/>
                <a:chExt cx="4238" cy="319"/>
              </a:xfrm>
            </p:grpSpPr>
            <p:sp>
              <p:nvSpPr>
                <p:cNvPr id="237" name="Google Shape;237;p9"/>
                <p:cNvSpPr/>
                <p:nvPr/>
              </p:nvSpPr>
              <p:spPr>
                <a:xfrm rot="5400000">
                  <a:off x="7904" y="9921"/>
                  <a:ext cx="317" cy="283"/>
                </a:xfrm>
                <a:prstGeom prst="triangle">
                  <a:avLst>
                    <a:gd fmla="val 50000" name="adj"/>
                  </a:avLst>
                </a:prstGeom>
                <a:solidFill>
                  <a:srgbClr val="A6429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9"/>
                <p:cNvSpPr/>
                <p:nvPr/>
              </p:nvSpPr>
              <p:spPr>
                <a:xfrm>
                  <a:off x="4251" y="9995"/>
                  <a:ext cx="3758" cy="143"/>
                </a:xfrm>
                <a:prstGeom prst="rect">
                  <a:avLst/>
                </a:prstGeom>
                <a:solidFill>
                  <a:srgbClr val="A6429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9"/>
                <p:cNvSpPr/>
                <p:nvPr/>
              </p:nvSpPr>
              <p:spPr>
                <a:xfrm rot="-5400000">
                  <a:off x="3949" y="9920"/>
                  <a:ext cx="319" cy="284"/>
                </a:xfrm>
                <a:prstGeom prst="triangle">
                  <a:avLst>
                    <a:gd fmla="val 50000" name="adj"/>
                  </a:avLst>
                </a:prstGeom>
                <a:solidFill>
                  <a:srgbClr val="A6429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0" name="Google Shape;240;p9"/>
              <p:cNvSpPr/>
              <p:nvPr/>
            </p:nvSpPr>
            <p:spPr>
              <a:xfrm>
                <a:off x="2817" y="1501"/>
                <a:ext cx="191" cy="307"/>
              </a:xfrm>
              <a:prstGeom prst="downArrow">
                <a:avLst>
                  <a:gd fmla="val 50000" name="adj1"/>
                  <a:gd fmla="val 40183" name="adj2"/>
                </a:avLst>
              </a:prstGeom>
              <a:solidFill>
                <a:srgbClr val="A6429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9"/>
              <p:cNvSpPr/>
              <p:nvPr/>
            </p:nvSpPr>
            <p:spPr>
              <a:xfrm>
                <a:off x="4087" y="1501"/>
                <a:ext cx="192" cy="307"/>
              </a:xfrm>
              <a:prstGeom prst="downArrow">
                <a:avLst>
                  <a:gd fmla="val 50000" name="adj1"/>
                  <a:gd fmla="val 39974" name="adj2"/>
                </a:avLst>
              </a:prstGeom>
              <a:solidFill>
                <a:srgbClr val="A6429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2" name="Google Shape;242;p9"/>
            <p:cNvGrpSpPr/>
            <p:nvPr/>
          </p:nvGrpSpPr>
          <p:grpSpPr>
            <a:xfrm>
              <a:off x="1734" y="2325"/>
              <a:ext cx="3319" cy="646"/>
              <a:chOff x="1734" y="2325"/>
              <a:chExt cx="3319" cy="646"/>
            </a:xfrm>
          </p:grpSpPr>
          <p:grpSp>
            <p:nvGrpSpPr>
              <p:cNvPr id="243" name="Google Shape;243;p9"/>
              <p:cNvGrpSpPr/>
              <p:nvPr/>
            </p:nvGrpSpPr>
            <p:grpSpPr>
              <a:xfrm>
                <a:off x="1734" y="2677"/>
                <a:ext cx="3319" cy="294"/>
                <a:chOff x="3967" y="9903"/>
                <a:chExt cx="4238" cy="319"/>
              </a:xfrm>
            </p:grpSpPr>
            <p:sp>
              <p:nvSpPr>
                <p:cNvPr id="244" name="Google Shape;244;p9"/>
                <p:cNvSpPr/>
                <p:nvPr/>
              </p:nvSpPr>
              <p:spPr>
                <a:xfrm rot="5400000">
                  <a:off x="7904" y="9921"/>
                  <a:ext cx="317" cy="283"/>
                </a:xfrm>
                <a:prstGeom prst="triangle">
                  <a:avLst>
                    <a:gd fmla="val 50000" name="adj"/>
                  </a:avLst>
                </a:prstGeom>
                <a:solidFill>
                  <a:srgbClr val="FF66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9"/>
                <p:cNvSpPr/>
                <p:nvPr/>
              </p:nvSpPr>
              <p:spPr>
                <a:xfrm>
                  <a:off x="4251" y="9995"/>
                  <a:ext cx="3758" cy="143"/>
                </a:xfrm>
                <a:prstGeom prst="rect">
                  <a:avLst/>
                </a:prstGeom>
                <a:solidFill>
                  <a:srgbClr val="FF66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9"/>
                <p:cNvSpPr/>
                <p:nvPr/>
              </p:nvSpPr>
              <p:spPr>
                <a:xfrm rot="-5400000">
                  <a:off x="3949" y="9920"/>
                  <a:ext cx="319" cy="284"/>
                </a:xfrm>
                <a:prstGeom prst="triangle">
                  <a:avLst>
                    <a:gd fmla="val 50000" name="adj"/>
                  </a:avLst>
                </a:prstGeom>
                <a:solidFill>
                  <a:srgbClr val="FF66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7" name="Google Shape;247;p9"/>
              <p:cNvSpPr/>
              <p:nvPr/>
            </p:nvSpPr>
            <p:spPr>
              <a:xfrm>
                <a:off x="2882" y="2325"/>
                <a:ext cx="260" cy="438"/>
              </a:xfrm>
              <a:prstGeom prst="downArrow">
                <a:avLst>
                  <a:gd fmla="val 50000" name="adj1"/>
                  <a:gd fmla="val 42115" name="adj2"/>
                </a:avLst>
              </a:prstGeom>
              <a:solidFill>
                <a:srgbClr val="FF66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9"/>
              <p:cNvSpPr/>
              <p:nvPr/>
            </p:nvSpPr>
            <p:spPr>
              <a:xfrm flipH="1" rot="10800000">
                <a:off x="4185" y="2325"/>
                <a:ext cx="260" cy="438"/>
              </a:xfrm>
              <a:prstGeom prst="downArrow">
                <a:avLst>
                  <a:gd fmla="val 50000" name="adj1"/>
                  <a:gd fmla="val 42115" name="adj2"/>
                </a:avLst>
              </a:prstGeom>
              <a:solidFill>
                <a:srgbClr val="FF66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9" name="Google Shape;249;p9"/>
            <p:cNvGrpSpPr/>
            <p:nvPr/>
          </p:nvGrpSpPr>
          <p:grpSpPr>
            <a:xfrm>
              <a:off x="1734" y="2325"/>
              <a:ext cx="918" cy="251"/>
              <a:chOff x="1734" y="2325"/>
              <a:chExt cx="918" cy="251"/>
            </a:xfrm>
          </p:grpSpPr>
          <p:cxnSp>
            <p:nvCxnSpPr>
              <p:cNvPr id="250" name="Google Shape;250;p9"/>
              <p:cNvCxnSpPr/>
              <p:nvPr/>
            </p:nvCxnSpPr>
            <p:spPr>
              <a:xfrm>
                <a:off x="1734" y="2575"/>
                <a:ext cx="918" cy="1"/>
              </a:xfrm>
              <a:prstGeom prst="straightConnector1">
                <a:avLst/>
              </a:prstGeom>
              <a:noFill/>
              <a:ln cap="flat" cmpd="sng" w="28575">
                <a:solidFill>
                  <a:srgbClr val="FF0000"/>
                </a:solidFill>
                <a:prstDash val="solid"/>
                <a:round/>
                <a:headEnd len="med" w="med" type="none"/>
                <a:tailEnd len="med" w="med" type="none"/>
              </a:ln>
            </p:spPr>
          </p:cxnSp>
          <p:cxnSp>
            <p:nvCxnSpPr>
              <p:cNvPr id="251" name="Google Shape;251;p9"/>
              <p:cNvCxnSpPr/>
              <p:nvPr/>
            </p:nvCxnSpPr>
            <p:spPr>
              <a:xfrm rot="10800000">
                <a:off x="2651" y="2325"/>
                <a:ext cx="1" cy="250"/>
              </a:xfrm>
              <a:prstGeom prst="straightConnector1">
                <a:avLst/>
              </a:prstGeom>
              <a:noFill/>
              <a:ln cap="flat" cmpd="sng" w="28575">
                <a:solidFill>
                  <a:srgbClr val="FF0000"/>
                </a:solidFill>
                <a:prstDash val="solid"/>
                <a:round/>
                <a:headEnd len="med" w="med" type="none"/>
                <a:tailEnd len="med" w="med" type="triangle"/>
              </a:ln>
            </p:spPr>
          </p:cxnSp>
        </p:grpSp>
        <p:grpSp>
          <p:nvGrpSpPr>
            <p:cNvPr id="252" name="Google Shape;252;p9"/>
            <p:cNvGrpSpPr/>
            <p:nvPr/>
          </p:nvGrpSpPr>
          <p:grpSpPr>
            <a:xfrm>
              <a:off x="1734" y="2325"/>
              <a:ext cx="2107" cy="968"/>
              <a:chOff x="1734" y="2325"/>
              <a:chExt cx="2107" cy="968"/>
            </a:xfrm>
          </p:grpSpPr>
          <p:cxnSp>
            <p:nvCxnSpPr>
              <p:cNvPr id="253" name="Google Shape;253;p9"/>
              <p:cNvCxnSpPr/>
              <p:nvPr/>
            </p:nvCxnSpPr>
            <p:spPr>
              <a:xfrm>
                <a:off x="1734" y="3292"/>
                <a:ext cx="2107" cy="1"/>
              </a:xfrm>
              <a:prstGeom prst="straightConnector1">
                <a:avLst/>
              </a:prstGeom>
              <a:noFill/>
              <a:ln cap="flat" cmpd="sng" w="28575">
                <a:solidFill>
                  <a:srgbClr val="FF0000"/>
                </a:solidFill>
                <a:prstDash val="solid"/>
                <a:round/>
                <a:headEnd len="med" w="med" type="none"/>
                <a:tailEnd len="med" w="med" type="none"/>
              </a:ln>
            </p:spPr>
          </p:cxnSp>
          <p:cxnSp>
            <p:nvCxnSpPr>
              <p:cNvPr id="254" name="Google Shape;254;p9"/>
              <p:cNvCxnSpPr/>
              <p:nvPr/>
            </p:nvCxnSpPr>
            <p:spPr>
              <a:xfrm flipH="1" rot="10800000">
                <a:off x="3840" y="2325"/>
                <a:ext cx="1" cy="967"/>
              </a:xfrm>
              <a:prstGeom prst="straightConnector1">
                <a:avLst/>
              </a:prstGeom>
              <a:noFill/>
              <a:ln cap="flat" cmpd="sng" w="28575">
                <a:solidFill>
                  <a:srgbClr val="FF0000"/>
                </a:solidFill>
                <a:prstDash val="solid"/>
                <a:round/>
                <a:headEnd len="med" w="med" type="none"/>
                <a:tailEnd len="med" w="med" type="triangle"/>
              </a:ln>
            </p:spPr>
          </p:cxnSp>
        </p:grpSp>
        <p:sp>
          <p:nvSpPr>
            <p:cNvPr id="255" name="Google Shape;255;p9"/>
            <p:cNvSpPr txBox="1"/>
            <p:nvPr/>
          </p:nvSpPr>
          <p:spPr>
            <a:xfrm>
              <a:off x="2007" y="1242"/>
              <a:ext cx="1619" cy="154"/>
            </a:xfrm>
            <a:prstGeom prst="rect">
              <a:avLst/>
            </a:prstGeom>
            <a:solidFill>
              <a:srgbClr val="FFFFFF"/>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pt-BR" sz="1600">
                  <a:solidFill>
                    <a:srgbClr val="006600"/>
                  </a:solidFill>
                  <a:latin typeface="Calibri"/>
                  <a:ea typeface="Calibri"/>
                  <a:cs typeface="Calibri"/>
                  <a:sym typeface="Calibri"/>
                </a:rPr>
                <a:t>Barramento de endereços</a:t>
              </a:r>
              <a:endParaRPr/>
            </a:p>
          </p:txBody>
        </p:sp>
        <p:sp>
          <p:nvSpPr>
            <p:cNvPr id="256" name="Google Shape;256;p9"/>
            <p:cNvSpPr txBox="1"/>
            <p:nvPr/>
          </p:nvSpPr>
          <p:spPr>
            <a:xfrm>
              <a:off x="2201" y="2894"/>
              <a:ext cx="1425" cy="154"/>
            </a:xfrm>
            <a:prstGeom prst="rect">
              <a:avLst/>
            </a:prstGeom>
            <a:solidFill>
              <a:srgbClr val="FFFFFF"/>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pt-BR" sz="1600">
                  <a:solidFill>
                    <a:srgbClr val="006600"/>
                  </a:solidFill>
                  <a:latin typeface="Calibri"/>
                  <a:ea typeface="Calibri"/>
                  <a:cs typeface="Calibri"/>
                  <a:sym typeface="Calibri"/>
                </a:rPr>
                <a:t>Barramento de Dados</a:t>
              </a:r>
              <a:endParaRPr/>
            </a:p>
          </p:txBody>
        </p:sp>
        <p:sp>
          <p:nvSpPr>
            <p:cNvPr id="257" name="Google Shape;257;p9"/>
            <p:cNvSpPr txBox="1"/>
            <p:nvPr/>
          </p:nvSpPr>
          <p:spPr>
            <a:xfrm>
              <a:off x="1764" y="2380"/>
              <a:ext cx="880" cy="134"/>
            </a:xfrm>
            <a:prstGeom prst="rect">
              <a:avLst/>
            </a:prstGeom>
            <a:solidFill>
              <a:srgbClr val="FFFFFF"/>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pt-BR" sz="1400">
                  <a:solidFill>
                    <a:srgbClr val="0000FF"/>
                  </a:solidFill>
                  <a:latin typeface="Calibri"/>
                  <a:ea typeface="Calibri"/>
                  <a:cs typeface="Calibri"/>
                  <a:sym typeface="Calibri"/>
                </a:rPr>
                <a:t>Habilita Leitura</a:t>
              </a:r>
              <a:endParaRPr/>
            </a:p>
          </p:txBody>
        </p:sp>
        <p:sp>
          <p:nvSpPr>
            <p:cNvPr id="258" name="Google Shape;258;p9"/>
            <p:cNvSpPr txBox="1"/>
            <p:nvPr/>
          </p:nvSpPr>
          <p:spPr>
            <a:xfrm>
              <a:off x="1806" y="3308"/>
              <a:ext cx="1011" cy="154"/>
            </a:xfrm>
            <a:prstGeom prst="rect">
              <a:avLst/>
            </a:prstGeom>
            <a:solidFill>
              <a:srgbClr val="FFFFFF"/>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pt-BR" sz="1600">
                  <a:solidFill>
                    <a:srgbClr val="0000FF"/>
                  </a:solidFill>
                  <a:latin typeface="Calibri"/>
                  <a:ea typeface="Calibri"/>
                  <a:cs typeface="Calibri"/>
                  <a:sym typeface="Calibri"/>
                </a:rPr>
                <a:t>Habilita Escrita</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2023-02-08T19:25:07Z</dcterms:created>
  <dc:creator>aCkF87</dc:creator>
</cp:coreProperties>
</file>